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1" r:id="rId35"/>
    <p:sldId id="290" r:id="rId36"/>
    <p:sldId id="289" r:id="rId37"/>
    <p:sldId id="288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DB16-54A6-402E-9835-BDE8F0414AF5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DED52-C2B7-4B10-99CE-C30D15985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3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Autoritratto di Lorenzo </a:t>
            </a:r>
            <a:r>
              <a:rPr lang="it-IT" dirty="0" err="1" smtClean="0"/>
              <a:t>Ghiberti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65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S. Giovanni Battista, Firenze, Museo di </a:t>
            </a:r>
            <a:r>
              <a:rPr lang="it-IT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84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Su disegno di Lorenzo </a:t>
            </a:r>
            <a:r>
              <a:rPr lang="it-IT" dirty="0" err="1" smtClean="0"/>
              <a:t>Ghiberti</a:t>
            </a:r>
            <a:r>
              <a:rPr lang="it-IT" dirty="0" smtClean="0"/>
              <a:t>, Assunzione della Vergine, Firenze, Duomo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173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Tabernacolo dell’Arte di </a:t>
            </a:r>
            <a:r>
              <a:rPr lang="it-IT" dirty="0" err="1" smtClean="0"/>
              <a:t>Caltimala</a:t>
            </a:r>
            <a:r>
              <a:rPr lang="it-IT" dirty="0" smtClean="0"/>
              <a:t>, ( con un calco moderno del San Giovanni Battista , Firenze, </a:t>
            </a:r>
            <a:r>
              <a:rPr lang="it-IT" dirty="0" err="1" smtClean="0"/>
              <a:t>Oesanmichele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90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Ghiberti,Tabernacolo</a:t>
            </a:r>
            <a:r>
              <a:rPr lang="it-IT" dirty="0" smtClean="0"/>
              <a:t> dell’’Arte del Cambio, Firenze, </a:t>
            </a:r>
            <a:r>
              <a:rPr lang="it-IT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79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Arca di San </a:t>
            </a:r>
            <a:r>
              <a:rPr lang="it-IT" dirty="0" err="1" smtClean="0"/>
              <a:t>Zanobi</a:t>
            </a:r>
            <a:r>
              <a:rPr lang="it-IT" dirty="0" smtClean="0"/>
              <a:t>, particolare, Firenze, Duomo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24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Porta del </a:t>
            </a:r>
            <a:r>
              <a:rPr lang="it-IT" dirty="0" err="1" smtClean="0"/>
              <a:t>pardaiso</a:t>
            </a:r>
            <a:r>
              <a:rPr lang="it-IT" dirty="0" smtClean="0"/>
              <a:t>,  particolare della cornice, Firenze, Battistero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56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Arca dei martiri, particolare,</a:t>
            </a:r>
            <a:r>
              <a:rPr lang="it-IT" baseline="0" dirty="0" smtClean="0"/>
              <a:t>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11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Arresto del battista, Siena, Battistero, Fonte battesimale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36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smtClean="0"/>
              <a:t>, Porta</a:t>
            </a:r>
            <a:r>
              <a:rPr lang="it-IT" baseline="0" smtClean="0"/>
              <a:t> del Paradiso, 1425-1452, bronzo, cm 506 X 287 ( esclusi stipiti ed architrave ), Firenze, Museo dell’Opera del Duomo ( otto formelle ) ì, Opificio delle pietre dure ( due formelle e telaio, Battistero ( architrave e stipiti 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031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Battesimo di cristo, Siena, Battistero, Fonte battesimale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20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Firenze, Museo Nazionale del </a:t>
            </a:r>
            <a:r>
              <a:rPr lang="it-IT" dirty="0" err="1" smtClean="0"/>
              <a:t>Bargello0</a:t>
            </a:r>
            <a:r>
              <a:rPr lang="it-IT" dirty="0" smtClean="0"/>
              <a:t>, Sacrificio di Isacco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00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Ghibeti</a:t>
            </a:r>
            <a:r>
              <a:rPr lang="it-IT" dirty="0" smtClean="0"/>
              <a:t>, Il battesimo di Cristo, Firenze, Battistero,</a:t>
            </a:r>
            <a:r>
              <a:rPr lang="it-IT" baseline="0" dirty="0" smtClean="0"/>
              <a:t> Porta Nord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517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cristo salva Pietro dalle acque, particolare, Firenze,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626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Ghberti</a:t>
            </a:r>
            <a:r>
              <a:rPr lang="it-IT" dirty="0" smtClean="0"/>
              <a:t>, Sant’Agostino, Firenze,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553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 Giovanni Evangelista, Firenze,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479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</a:t>
            </a:r>
            <a:r>
              <a:rPr lang="it-IT" dirty="0" err="1" smtClean="0"/>
              <a:t>Naticità</a:t>
            </a:r>
            <a:r>
              <a:rPr lang="it-IT" dirty="0" smtClean="0"/>
              <a:t>, particolare, Firenze,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735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Storie di Abramo, particolare, Firenze, </a:t>
            </a:r>
            <a:r>
              <a:rPr lang="it-IT" dirty="0" err="1" smtClean="0"/>
              <a:t>Musoe</a:t>
            </a:r>
            <a:r>
              <a:rPr lang="it-IT" dirty="0" smtClean="0"/>
              <a:t> </a:t>
            </a:r>
            <a:r>
              <a:rPr lang="it-IT" dirty="0" err="1" smtClean="0"/>
              <a:t>del’Opera</a:t>
            </a:r>
            <a:r>
              <a:rPr lang="it-IT" dirty="0" smtClean="0"/>
              <a:t> del Duomo,  ( dalla Porta del Paradiso 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332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Storie di Adamo ed Eva, particolare, Firenze, Museo dell’Opera del</a:t>
            </a:r>
            <a:r>
              <a:rPr lang="it-IT" baseline="0" dirty="0" smtClean="0"/>
              <a:t> Duomo ( dalla Porta del Paradiso  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32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Aronne, particolare</a:t>
            </a:r>
            <a:r>
              <a:rPr lang="it-IT" baseline="0" dirty="0" smtClean="0"/>
              <a:t> della cornice, Firenze, Battistero, Porta del Paradiso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855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Storie di Davide, Firenze, Museo dell’Opera del Duomo ( Dalla Porta del Paradiso 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905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Tomba Lenzi, particolare, Firenze, </a:t>
            </a:r>
            <a:r>
              <a:rPr lang="it-IT" dirty="0" err="1" smtClean="0"/>
              <a:t>Onissanti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0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Filippo Brunelleschi, Firenze, Museo nazionale del Bargello, Sacrificio di Isacco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936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e Vittorio </a:t>
            </a:r>
            <a:r>
              <a:rPr lang="it-IT" dirty="0" err="1" smtClean="0"/>
              <a:t>Ghiberti</a:t>
            </a:r>
            <a:r>
              <a:rPr lang="it-IT" dirty="0" smtClean="0"/>
              <a:t>, Cornice della Porta Sud, Firenze, Battistero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864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e Vittorio </a:t>
            </a:r>
            <a:r>
              <a:rPr lang="it-IT" dirty="0" err="1" smtClean="0"/>
              <a:t>Ghiberti</a:t>
            </a:r>
            <a:r>
              <a:rPr lang="it-IT" dirty="0" smtClean="0"/>
              <a:t>, Cornice della</a:t>
            </a:r>
            <a:r>
              <a:rPr lang="it-IT" baseline="0" dirty="0" smtClean="0"/>
              <a:t> Porta Sud, particolare, Firenze, Battistero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5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Reliquiario di San Jacopo, Pistoia, Museo del tesoro del Duomo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42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Bottega di Lorenzo </a:t>
            </a:r>
            <a:r>
              <a:rPr lang="it-IT" dirty="0" err="1" smtClean="0"/>
              <a:t>Ghiberti</a:t>
            </a:r>
            <a:r>
              <a:rPr lang="it-IT" dirty="0" smtClean="0"/>
              <a:t> (?), Croce in argento, Impruneta ( FI ), Santa Maria, Tesoro della Basilica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092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Su disegno di Lorenzo </a:t>
            </a:r>
            <a:r>
              <a:rPr lang="it-IT" dirty="0" err="1" smtClean="0"/>
              <a:t>Ghiberti</a:t>
            </a:r>
            <a:r>
              <a:rPr lang="it-IT" dirty="0" smtClean="0"/>
              <a:t>, Cornice del Tabernacolo dei Lanaioli, Firenze, Museo di San Marco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60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Andrea Pisano, Porta sud ( stipiti ed </a:t>
            </a:r>
            <a:r>
              <a:rPr lang="it-IT" dirty="0" err="1" smtClean="0"/>
              <a:t>architravedi</a:t>
            </a:r>
            <a:r>
              <a:rPr lang="it-IT" dirty="0" smtClean="0"/>
              <a:t> Lorenzo e Vittorio </a:t>
            </a:r>
            <a:r>
              <a:rPr lang="it-IT" dirty="0" err="1" smtClean="0"/>
              <a:t>Ghiberti</a:t>
            </a:r>
            <a:r>
              <a:rPr lang="it-IT" dirty="0" smtClean="0"/>
              <a:t> ), Firenze,</a:t>
            </a:r>
            <a:r>
              <a:rPr lang="it-IT" baseline="0" dirty="0" smtClean="0"/>
              <a:t> Battistero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55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Autoritratto,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61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Testa di giovane Profeta,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3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Testa di Profeta, Battistero, Porta </a:t>
            </a:r>
            <a:r>
              <a:rPr lang="it-IT" dirty="0" err="1" smtClean="0"/>
              <a:t>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86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Cornice d’edera</a:t>
            </a:r>
            <a:r>
              <a:rPr lang="it-IT" baseline="0" dirty="0" smtClean="0"/>
              <a:t> con lucertola,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87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Cristo tra i dottori, particolare, Battistero, Porta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ED52-C2B7-4B10-99CE-C30D15985CF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57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89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6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4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24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91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3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1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12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5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8540-CA80-4F7C-9030-56DDDF4163BE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0D92-51FA-4F0C-9C9C-12015E31D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47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09" y="-23695"/>
            <a:ext cx="5443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6" y="0"/>
            <a:ext cx="4633217" cy="6839513"/>
          </a:xfrm>
        </p:spPr>
      </p:pic>
    </p:spTree>
    <p:extLst>
      <p:ext uri="{BB962C8B-B14F-4D97-AF65-F5344CB8AC3E}">
        <p14:creationId xmlns:p14="http://schemas.microsoft.com/office/powerpoint/2010/main" val="61095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56863"/>
            <a:ext cx="3096343" cy="7023413"/>
          </a:xfrm>
        </p:spPr>
      </p:pic>
    </p:spTree>
    <p:extLst>
      <p:ext uri="{BB962C8B-B14F-4D97-AF65-F5344CB8AC3E}">
        <p14:creationId xmlns:p14="http://schemas.microsoft.com/office/powerpoint/2010/main" val="383353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7" y="0"/>
            <a:ext cx="7115515" cy="6964121"/>
          </a:xfrm>
        </p:spPr>
      </p:pic>
    </p:spTree>
    <p:extLst>
      <p:ext uri="{BB962C8B-B14F-4D97-AF65-F5344CB8AC3E}">
        <p14:creationId xmlns:p14="http://schemas.microsoft.com/office/powerpoint/2010/main" val="411209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84"/>
            <a:ext cx="3096343" cy="6840760"/>
          </a:xfrm>
        </p:spPr>
      </p:pic>
    </p:spTree>
    <p:extLst>
      <p:ext uri="{BB962C8B-B14F-4D97-AF65-F5344CB8AC3E}">
        <p14:creationId xmlns:p14="http://schemas.microsoft.com/office/powerpoint/2010/main" val="310915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89256"/>
            <a:ext cx="3312367" cy="6992776"/>
          </a:xfrm>
        </p:spPr>
      </p:pic>
    </p:spTree>
    <p:extLst>
      <p:ext uri="{BB962C8B-B14F-4D97-AF65-F5344CB8AC3E}">
        <p14:creationId xmlns:p14="http://schemas.microsoft.com/office/powerpoint/2010/main" val="61714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19" y="188640"/>
            <a:ext cx="8655654" cy="6840760"/>
          </a:xfrm>
        </p:spPr>
      </p:pic>
    </p:spTree>
    <p:extLst>
      <p:ext uri="{BB962C8B-B14F-4D97-AF65-F5344CB8AC3E}">
        <p14:creationId xmlns:p14="http://schemas.microsoft.com/office/powerpoint/2010/main" val="248553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99014"/>
            <a:ext cx="3096344" cy="7098936"/>
          </a:xfrm>
        </p:spPr>
      </p:pic>
    </p:spTree>
    <p:extLst>
      <p:ext uri="{BB962C8B-B14F-4D97-AF65-F5344CB8AC3E}">
        <p14:creationId xmlns:p14="http://schemas.microsoft.com/office/powerpoint/2010/main" val="392150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1" y="1052736"/>
            <a:ext cx="9308671" cy="5688632"/>
          </a:xfrm>
        </p:spPr>
      </p:pic>
    </p:spTree>
    <p:extLst>
      <p:ext uri="{BB962C8B-B14F-4D97-AF65-F5344CB8AC3E}">
        <p14:creationId xmlns:p14="http://schemas.microsoft.com/office/powerpoint/2010/main" val="375113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5" y="0"/>
            <a:ext cx="7271505" cy="6968526"/>
          </a:xfrm>
        </p:spPr>
      </p:pic>
    </p:spTree>
    <p:extLst>
      <p:ext uri="{BB962C8B-B14F-4D97-AF65-F5344CB8AC3E}">
        <p14:creationId xmlns:p14="http://schemas.microsoft.com/office/powerpoint/2010/main" val="419076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3" y="-171400"/>
            <a:ext cx="7356349" cy="7029400"/>
          </a:xfrm>
        </p:spPr>
      </p:pic>
    </p:spTree>
    <p:extLst>
      <p:ext uri="{BB962C8B-B14F-4D97-AF65-F5344CB8AC3E}">
        <p14:creationId xmlns:p14="http://schemas.microsoft.com/office/powerpoint/2010/main" val="209939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59" y="0"/>
            <a:ext cx="5274151" cy="6957392"/>
          </a:xfrm>
        </p:spPr>
      </p:pic>
    </p:spTree>
    <p:extLst>
      <p:ext uri="{BB962C8B-B14F-4D97-AF65-F5344CB8AC3E}">
        <p14:creationId xmlns:p14="http://schemas.microsoft.com/office/powerpoint/2010/main" val="21964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0" y="0"/>
            <a:ext cx="6801843" cy="7091285"/>
          </a:xfrm>
        </p:spPr>
      </p:pic>
    </p:spTree>
    <p:extLst>
      <p:ext uri="{BB962C8B-B14F-4D97-AF65-F5344CB8AC3E}">
        <p14:creationId xmlns:p14="http://schemas.microsoft.com/office/powerpoint/2010/main" val="75570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36208"/>
            <a:ext cx="5983651" cy="6894208"/>
          </a:xfrm>
        </p:spPr>
      </p:pic>
    </p:spTree>
    <p:extLst>
      <p:ext uri="{BB962C8B-B14F-4D97-AF65-F5344CB8AC3E}">
        <p14:creationId xmlns:p14="http://schemas.microsoft.com/office/powerpoint/2010/main" val="370495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048"/>
            <a:ext cx="3096344" cy="6876656"/>
          </a:xfrm>
        </p:spPr>
      </p:pic>
    </p:spTree>
    <p:extLst>
      <p:ext uri="{BB962C8B-B14F-4D97-AF65-F5344CB8AC3E}">
        <p14:creationId xmlns:p14="http://schemas.microsoft.com/office/powerpoint/2010/main" val="2861684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34442"/>
            <a:ext cx="6112165" cy="6892442"/>
          </a:xfrm>
        </p:spPr>
      </p:pic>
    </p:spTree>
    <p:extLst>
      <p:ext uri="{BB962C8B-B14F-4D97-AF65-F5344CB8AC3E}">
        <p14:creationId xmlns:p14="http://schemas.microsoft.com/office/powerpoint/2010/main" val="305030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0" y="-99392"/>
            <a:ext cx="6466072" cy="7004912"/>
          </a:xfrm>
        </p:spPr>
      </p:pic>
    </p:spTree>
    <p:extLst>
      <p:ext uri="{BB962C8B-B14F-4D97-AF65-F5344CB8AC3E}">
        <p14:creationId xmlns:p14="http://schemas.microsoft.com/office/powerpoint/2010/main" val="263436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10974"/>
            <a:ext cx="4824536" cy="7007066"/>
          </a:xfrm>
        </p:spPr>
      </p:pic>
    </p:spTree>
    <p:extLst>
      <p:ext uri="{BB962C8B-B14F-4D97-AF65-F5344CB8AC3E}">
        <p14:creationId xmlns:p14="http://schemas.microsoft.com/office/powerpoint/2010/main" val="95510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89374"/>
            <a:ext cx="3240360" cy="7114602"/>
          </a:xfrm>
        </p:spPr>
      </p:pic>
    </p:spTree>
    <p:extLst>
      <p:ext uri="{BB962C8B-B14F-4D97-AF65-F5344CB8AC3E}">
        <p14:creationId xmlns:p14="http://schemas.microsoft.com/office/powerpoint/2010/main" val="47025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00352" cy="6445328"/>
          </a:xfrm>
        </p:spPr>
      </p:pic>
    </p:spTree>
    <p:extLst>
      <p:ext uri="{BB962C8B-B14F-4D97-AF65-F5344CB8AC3E}">
        <p14:creationId xmlns:p14="http://schemas.microsoft.com/office/powerpoint/2010/main" val="1176168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2" y="0"/>
            <a:ext cx="3188757" cy="7044930"/>
          </a:xfrm>
        </p:spPr>
      </p:pic>
    </p:spTree>
    <p:extLst>
      <p:ext uri="{BB962C8B-B14F-4D97-AF65-F5344CB8AC3E}">
        <p14:creationId xmlns:p14="http://schemas.microsoft.com/office/powerpoint/2010/main" val="19865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2" y="-99392"/>
            <a:ext cx="7193235" cy="6957392"/>
          </a:xfrm>
        </p:spPr>
      </p:pic>
    </p:spTree>
    <p:extLst>
      <p:ext uri="{BB962C8B-B14F-4D97-AF65-F5344CB8AC3E}">
        <p14:creationId xmlns:p14="http://schemas.microsoft.com/office/powerpoint/2010/main" val="15216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0" y="0"/>
            <a:ext cx="6438122" cy="6858000"/>
          </a:xfrm>
        </p:spPr>
      </p:pic>
    </p:spTree>
    <p:extLst>
      <p:ext uri="{BB962C8B-B14F-4D97-AF65-F5344CB8AC3E}">
        <p14:creationId xmlns:p14="http://schemas.microsoft.com/office/powerpoint/2010/main" val="9717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0259"/>
            <a:ext cx="5112567" cy="6923269"/>
          </a:xfrm>
        </p:spPr>
      </p:pic>
    </p:spTree>
    <p:extLst>
      <p:ext uri="{BB962C8B-B14F-4D97-AF65-F5344CB8AC3E}">
        <p14:creationId xmlns:p14="http://schemas.microsoft.com/office/powerpoint/2010/main" val="149058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92"/>
            <a:ext cx="4176463" cy="6993149"/>
          </a:xfrm>
        </p:spPr>
      </p:pic>
    </p:spTree>
    <p:extLst>
      <p:ext uri="{BB962C8B-B14F-4D97-AF65-F5344CB8AC3E}">
        <p14:creationId xmlns:p14="http://schemas.microsoft.com/office/powerpoint/2010/main" val="2046220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43737"/>
            <a:ext cx="4176463" cy="7081289"/>
          </a:xfrm>
        </p:spPr>
      </p:pic>
    </p:spTree>
    <p:extLst>
      <p:ext uri="{BB962C8B-B14F-4D97-AF65-F5344CB8AC3E}">
        <p14:creationId xmlns:p14="http://schemas.microsoft.com/office/powerpoint/2010/main" val="95140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940"/>
            <a:ext cx="3888432" cy="6969834"/>
          </a:xfrm>
        </p:spPr>
      </p:pic>
    </p:spTree>
    <p:extLst>
      <p:ext uri="{BB962C8B-B14F-4D97-AF65-F5344CB8AC3E}">
        <p14:creationId xmlns:p14="http://schemas.microsoft.com/office/powerpoint/2010/main" val="2936548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41" y="0"/>
            <a:ext cx="5402423" cy="6896711"/>
          </a:xfrm>
        </p:spPr>
      </p:pic>
    </p:spTree>
    <p:extLst>
      <p:ext uri="{BB962C8B-B14F-4D97-AF65-F5344CB8AC3E}">
        <p14:creationId xmlns:p14="http://schemas.microsoft.com/office/powerpoint/2010/main" val="3557423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152"/>
            <a:ext cx="3701214" cy="6821848"/>
          </a:xfrm>
        </p:spPr>
      </p:pic>
    </p:spTree>
    <p:extLst>
      <p:ext uri="{BB962C8B-B14F-4D97-AF65-F5344CB8AC3E}">
        <p14:creationId xmlns:p14="http://schemas.microsoft.com/office/powerpoint/2010/main" val="1036200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0" y="0"/>
            <a:ext cx="5225576" cy="6858000"/>
          </a:xfrm>
        </p:spPr>
      </p:pic>
    </p:spTree>
    <p:extLst>
      <p:ext uri="{BB962C8B-B14F-4D97-AF65-F5344CB8AC3E}">
        <p14:creationId xmlns:p14="http://schemas.microsoft.com/office/powerpoint/2010/main" val="2358985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0" y="0"/>
            <a:ext cx="5319884" cy="6981769"/>
          </a:xfrm>
        </p:spPr>
      </p:pic>
    </p:spTree>
    <p:extLst>
      <p:ext uri="{BB962C8B-B14F-4D97-AF65-F5344CB8AC3E}">
        <p14:creationId xmlns:p14="http://schemas.microsoft.com/office/powerpoint/2010/main" val="233819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6" y="0"/>
            <a:ext cx="6660982" cy="6938523"/>
          </a:xfrm>
        </p:spPr>
      </p:pic>
    </p:spTree>
    <p:extLst>
      <p:ext uri="{BB962C8B-B14F-4D97-AF65-F5344CB8AC3E}">
        <p14:creationId xmlns:p14="http://schemas.microsoft.com/office/powerpoint/2010/main" val="30734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31796"/>
            <a:ext cx="4464496" cy="6899676"/>
          </a:xfrm>
        </p:spPr>
      </p:pic>
    </p:spTree>
    <p:extLst>
      <p:ext uri="{BB962C8B-B14F-4D97-AF65-F5344CB8AC3E}">
        <p14:creationId xmlns:p14="http://schemas.microsoft.com/office/powerpoint/2010/main" val="234959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31250"/>
            <a:ext cx="5688632" cy="6992278"/>
          </a:xfrm>
        </p:spPr>
      </p:pic>
    </p:spTree>
    <p:extLst>
      <p:ext uri="{BB962C8B-B14F-4D97-AF65-F5344CB8AC3E}">
        <p14:creationId xmlns:p14="http://schemas.microsoft.com/office/powerpoint/2010/main" val="5424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98" y="0"/>
            <a:ext cx="5440166" cy="6859341"/>
          </a:xfrm>
        </p:spPr>
      </p:pic>
    </p:spTree>
    <p:extLst>
      <p:ext uri="{BB962C8B-B14F-4D97-AF65-F5344CB8AC3E}">
        <p14:creationId xmlns:p14="http://schemas.microsoft.com/office/powerpoint/2010/main" val="234416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838"/>
            <a:ext cx="4176464" cy="6991438"/>
          </a:xfrm>
        </p:spPr>
      </p:pic>
    </p:spTree>
    <p:extLst>
      <p:ext uri="{BB962C8B-B14F-4D97-AF65-F5344CB8AC3E}">
        <p14:creationId xmlns:p14="http://schemas.microsoft.com/office/powerpoint/2010/main" val="76768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64" y="116632"/>
            <a:ext cx="1246499" cy="6965730"/>
          </a:xfrm>
        </p:spPr>
      </p:pic>
    </p:spTree>
    <p:extLst>
      <p:ext uri="{BB962C8B-B14F-4D97-AF65-F5344CB8AC3E}">
        <p14:creationId xmlns:p14="http://schemas.microsoft.com/office/powerpoint/2010/main" val="1928020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541</Words>
  <Application>Microsoft Office PowerPoint</Application>
  <PresentationFormat>Presentazione su schermo (4:3)</PresentationFormat>
  <Paragraphs>68</Paragraphs>
  <Slides>37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2016-04-03T07:41:09Z</dcterms:created>
  <dcterms:modified xsi:type="dcterms:W3CDTF">2018-11-18T22:00:05Z</dcterms:modified>
</cp:coreProperties>
</file>