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7" r:id="rId4"/>
    <p:sldId id="25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1" r:id="rId19"/>
    <p:sldId id="273" r:id="rId20"/>
    <p:sldId id="274" r:id="rId21"/>
    <p:sldId id="275" r:id="rId22"/>
    <p:sldId id="284" r:id="rId23"/>
    <p:sldId id="285" r:id="rId24"/>
    <p:sldId id="286" r:id="rId25"/>
    <p:sldId id="287" r:id="rId26"/>
    <p:sldId id="282" r:id="rId27"/>
    <p:sldId id="288" r:id="rId28"/>
    <p:sldId id="289" r:id="rId29"/>
    <p:sldId id="290" r:id="rId30"/>
    <p:sldId id="292" r:id="rId31"/>
    <p:sldId id="293" r:id="rId32"/>
    <p:sldId id="291" r:id="rId33"/>
    <p:sldId id="294" r:id="rId34"/>
    <p:sldId id="295" r:id="rId35"/>
    <p:sldId id="296" r:id="rId36"/>
    <p:sldId id="297" r:id="rId37"/>
    <p:sldId id="298" r:id="rId38"/>
    <p:sldId id="283" r:id="rId39"/>
    <p:sldId id="276" r:id="rId40"/>
    <p:sldId id="277" r:id="rId41"/>
    <p:sldId id="278" r:id="rId42"/>
    <p:sldId id="279" r:id="rId43"/>
    <p:sldId id="280" r:id="rId4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44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3D42-1BE8-42F8-BB1A-1B3FC6A751B1}" type="datetimeFigureOut">
              <a:rPr lang="it-IT" smtClean="0"/>
              <a:t>06/03/2019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4613B-3051-44B4-94E4-B044C61BB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9776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3D42-1BE8-42F8-BB1A-1B3FC6A751B1}" type="datetimeFigureOut">
              <a:rPr lang="it-IT" smtClean="0"/>
              <a:t>06/03/2019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4613B-3051-44B4-94E4-B044C61BB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6772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3D42-1BE8-42F8-BB1A-1B3FC6A751B1}" type="datetimeFigureOut">
              <a:rPr lang="it-IT" smtClean="0"/>
              <a:t>06/03/2019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4613B-3051-44B4-94E4-B044C61BB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8697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3D42-1BE8-42F8-BB1A-1B3FC6A751B1}" type="datetimeFigureOut">
              <a:rPr lang="it-IT" smtClean="0"/>
              <a:t>06/03/2019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4613B-3051-44B4-94E4-B044C61BB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5137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3D42-1BE8-42F8-BB1A-1B3FC6A751B1}" type="datetimeFigureOut">
              <a:rPr lang="it-IT" smtClean="0"/>
              <a:t>06/03/2019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4613B-3051-44B4-94E4-B044C61BB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0099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3D42-1BE8-42F8-BB1A-1B3FC6A751B1}" type="datetimeFigureOut">
              <a:rPr lang="it-IT" smtClean="0"/>
              <a:t>06/03/2019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4613B-3051-44B4-94E4-B044C61BB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5460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3D42-1BE8-42F8-BB1A-1B3FC6A751B1}" type="datetimeFigureOut">
              <a:rPr lang="it-IT" smtClean="0"/>
              <a:t>06/03/2019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4613B-3051-44B4-94E4-B044C61BB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6914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3D42-1BE8-42F8-BB1A-1B3FC6A751B1}" type="datetimeFigureOut">
              <a:rPr lang="it-IT" smtClean="0"/>
              <a:t>06/03/2019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4613B-3051-44B4-94E4-B044C61BB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023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3D42-1BE8-42F8-BB1A-1B3FC6A751B1}" type="datetimeFigureOut">
              <a:rPr lang="it-IT" smtClean="0"/>
              <a:t>06/03/2019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4613B-3051-44B4-94E4-B044C61BB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9460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3D42-1BE8-42F8-BB1A-1B3FC6A751B1}" type="datetimeFigureOut">
              <a:rPr lang="it-IT" smtClean="0"/>
              <a:t>06/03/2019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4613B-3051-44B4-94E4-B044C61BB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2649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3D42-1BE8-42F8-BB1A-1B3FC6A751B1}" type="datetimeFigureOut">
              <a:rPr lang="it-IT" smtClean="0"/>
              <a:t>06/03/2019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4613B-3051-44B4-94E4-B044C61BB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8773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93D42-1BE8-42F8-BB1A-1B3FC6A751B1}" type="datetimeFigureOut">
              <a:rPr lang="it-IT" smtClean="0"/>
              <a:t>06/03/2019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4613B-3051-44B4-94E4-B044C61BB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886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24328" y="274638"/>
            <a:ext cx="1619672" cy="293833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Antonello da Messina, Cristo alla colonna, 1476-1478, </a:t>
            </a:r>
            <a:r>
              <a:rPr lang="it-IT" sz="2000" dirty="0" err="1" smtClean="0"/>
              <a:t>oiosu</a:t>
            </a:r>
            <a:r>
              <a:rPr lang="it-IT" sz="2000" dirty="0" smtClean="0"/>
              <a:t> tavola, particolare, Parigi, Louvre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38" y="0"/>
            <a:ext cx="74892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831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Bottega </a:t>
            </a:r>
            <a:r>
              <a:rPr lang="it-IT" sz="2000" dirty="0" err="1" smtClean="0"/>
              <a:t>degi</a:t>
            </a:r>
            <a:r>
              <a:rPr lang="it-IT" sz="2000" dirty="0" smtClean="0"/>
              <a:t> Scotto, Crocefissione, 1513-1515, affresco, particolare, Bellinzona, Santa Maria delle Grazie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88424" cy="629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099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71420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Peter Paul Rubens, </a:t>
            </a:r>
            <a:br>
              <a:rPr lang="it-IT" sz="2000" dirty="0" smtClean="0"/>
            </a:br>
            <a:r>
              <a:rPr lang="it-IT" sz="2000" dirty="0" smtClean="0"/>
              <a:t>Deposizione dalla Croce, </a:t>
            </a:r>
            <a:br>
              <a:rPr lang="it-IT" sz="2000" dirty="0" smtClean="0"/>
            </a:br>
            <a:r>
              <a:rPr lang="it-IT" sz="2000" dirty="0" smtClean="0"/>
              <a:t>1616-1617, </a:t>
            </a:r>
            <a:br>
              <a:rPr lang="it-IT" sz="2000" dirty="0" smtClean="0"/>
            </a:br>
            <a:r>
              <a:rPr lang="it-IT" sz="2000" dirty="0" smtClean="0"/>
              <a:t>olio su tela, </a:t>
            </a:r>
            <a:br>
              <a:rPr lang="it-IT" sz="2000" dirty="0" smtClean="0"/>
            </a:br>
            <a:r>
              <a:rPr lang="it-IT" sz="2000" dirty="0" smtClean="0"/>
              <a:t>Lilla, </a:t>
            </a:r>
            <a:br>
              <a:rPr lang="it-IT" sz="2000" dirty="0" smtClean="0"/>
            </a:br>
            <a:r>
              <a:rPr lang="it-IT" sz="2000" dirty="0" err="1" smtClean="0"/>
              <a:t>Musèe</a:t>
            </a:r>
            <a:r>
              <a:rPr lang="it-IT" sz="2000" dirty="0" smtClean="0"/>
              <a:t> </a:t>
            </a:r>
            <a:r>
              <a:rPr lang="it-IT" sz="2000" dirty="0" err="1" smtClean="0"/>
              <a:t>des</a:t>
            </a:r>
            <a:r>
              <a:rPr lang="it-IT" sz="2000" dirty="0" smtClean="0"/>
              <a:t> </a:t>
            </a:r>
            <a:r>
              <a:rPr lang="it-IT" sz="2000" dirty="0" err="1" smtClean="0"/>
              <a:t>Beaux-Arts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6395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255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Strumenti della Passione, 1360-1375, miniatura del manoscritto </a:t>
            </a:r>
            <a:r>
              <a:rPr lang="it-IT" sz="2000" dirty="0" err="1" smtClean="0"/>
              <a:t>Royal</a:t>
            </a:r>
            <a:r>
              <a:rPr lang="it-IT" sz="2000" dirty="0" smtClean="0"/>
              <a:t> 6 E VI, Londra, </a:t>
            </a:r>
            <a:r>
              <a:rPr lang="it-IT" sz="2000" dirty="0" err="1" smtClean="0"/>
              <a:t>British</a:t>
            </a:r>
            <a:r>
              <a:rPr lang="it-IT" sz="2000" dirty="0" smtClean="0"/>
              <a:t> Library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276"/>
            <a:ext cx="7742585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9667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11960" y="274638"/>
            <a:ext cx="4474840" cy="171420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Cristo della Domenica, </a:t>
            </a:r>
            <a:br>
              <a:rPr lang="it-IT" sz="2000" dirty="0" smtClean="0"/>
            </a:br>
            <a:r>
              <a:rPr lang="it-IT" sz="2000" dirty="0" smtClean="0"/>
              <a:t>1460-1470, </a:t>
            </a:r>
            <a:br>
              <a:rPr lang="it-IT" sz="2000" dirty="0" smtClean="0"/>
            </a:br>
            <a:r>
              <a:rPr lang="it-IT" sz="2000" dirty="0" smtClean="0"/>
              <a:t>affresco, </a:t>
            </a:r>
            <a:br>
              <a:rPr lang="it-IT" sz="2000" dirty="0" smtClean="0"/>
            </a:br>
            <a:r>
              <a:rPr lang="it-IT" sz="2000" dirty="0" smtClean="0"/>
              <a:t>Biella, </a:t>
            </a:r>
            <a:br>
              <a:rPr lang="it-IT" sz="2000" dirty="0" smtClean="0"/>
            </a:br>
            <a:r>
              <a:rPr lang="it-IT" sz="2000" dirty="0" smtClean="0"/>
              <a:t>Cattedrale di Santo Stefano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7914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778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Giovanni Bellini, Preghiera nell’orto, </a:t>
            </a:r>
            <a:r>
              <a:rPr lang="it-IT" sz="2000" dirty="0" err="1" smtClean="0"/>
              <a:t>1465-1470,tempera</a:t>
            </a:r>
            <a:r>
              <a:rPr lang="it-IT" sz="2000" dirty="0" smtClean="0"/>
              <a:t> su tavola,  </a:t>
            </a:r>
            <a:r>
              <a:rPr lang="it-IT" sz="2000" dirty="0" err="1" smtClean="0"/>
              <a:t>LondraNationale</a:t>
            </a:r>
            <a:r>
              <a:rPr lang="it-IT" sz="2000" dirty="0" smtClean="0"/>
              <a:t> </a:t>
            </a:r>
            <a:r>
              <a:rPr lang="it-IT" sz="2000" dirty="0" err="1" smtClean="0"/>
              <a:t>Galllery</a:t>
            </a:r>
            <a:r>
              <a:rPr lang="it-IT" sz="2000" dirty="0" smtClean="0"/>
              <a:t> 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12443"/>
            <a:ext cx="4355976" cy="60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706"/>
            <a:ext cx="4285089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724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Giotto, Bacio di Giuda, 1303-1305, affresco, Padova, Cappella degli Scrovegni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32935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717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Piero della Francesca, </a:t>
            </a:r>
            <a:r>
              <a:rPr lang="it-IT" sz="2000" dirty="0" err="1" smtClean="0"/>
              <a:t>Flagellzione</a:t>
            </a:r>
            <a:r>
              <a:rPr lang="it-IT" sz="2000" dirty="0"/>
              <a:t> </a:t>
            </a:r>
            <a:r>
              <a:rPr lang="it-IT" sz="2000" dirty="0" smtClean="0"/>
              <a:t>di </a:t>
            </a:r>
            <a:r>
              <a:rPr lang="it-IT" sz="2000" dirty="0" err="1" smtClean="0"/>
              <a:t>Cristo,1455-1460</a:t>
            </a:r>
            <a:r>
              <a:rPr lang="it-IT" sz="2000" dirty="0" smtClean="0"/>
              <a:t>, Tempera su tavola, Urbino, </a:t>
            </a:r>
            <a:r>
              <a:rPr lang="it-IT" sz="2000" dirty="0" err="1" smtClean="0"/>
              <a:t>alleria</a:t>
            </a:r>
            <a:r>
              <a:rPr lang="it-IT" sz="2000" dirty="0" smtClean="0"/>
              <a:t> Nazionale delle Marche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40257"/>
            <a:ext cx="5076056" cy="607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36759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288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Antonio </a:t>
            </a:r>
            <a:r>
              <a:rPr lang="it-IT" sz="2000" dirty="0" err="1" smtClean="0"/>
              <a:t>Ciseri</a:t>
            </a:r>
            <a:r>
              <a:rPr lang="it-IT" sz="2000" dirty="0" smtClean="0"/>
              <a:t>, Ecce Homo, 1880-1891, olio su tela, Firenze, Palazzo Pitti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1"/>
            <a:ext cx="4824536" cy="642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1115"/>
            <a:ext cx="3024336" cy="638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56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106688" cy="250629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Caravaggio, </a:t>
            </a:r>
            <a:br>
              <a:rPr lang="it-IT" sz="2000" dirty="0" smtClean="0"/>
            </a:br>
            <a:r>
              <a:rPr lang="it-IT" sz="2000" dirty="0" smtClean="0"/>
              <a:t>Flagellazione, </a:t>
            </a:r>
            <a:br>
              <a:rPr lang="it-IT" sz="2000" dirty="0" smtClean="0"/>
            </a:br>
            <a:r>
              <a:rPr lang="it-IT" sz="2000" dirty="0" smtClean="0"/>
              <a:t>1607, </a:t>
            </a:r>
            <a:br>
              <a:rPr lang="it-IT" sz="2000" dirty="0" smtClean="0"/>
            </a:br>
            <a:r>
              <a:rPr lang="it-IT" sz="2000" dirty="0" smtClean="0"/>
              <a:t>olio u tela, </a:t>
            </a:r>
            <a:br>
              <a:rPr lang="it-IT" sz="2000" dirty="0" smtClean="0"/>
            </a:br>
            <a:r>
              <a:rPr lang="it-IT" sz="2000" dirty="0" smtClean="0"/>
              <a:t>Napoli, </a:t>
            </a:r>
            <a:br>
              <a:rPr lang="it-IT" sz="2000" dirty="0" smtClean="0"/>
            </a:br>
            <a:r>
              <a:rPr lang="it-IT" sz="2000" dirty="0" smtClean="0"/>
              <a:t>Museo di Capodimonte</a:t>
            </a:r>
            <a:endParaRPr lang="it-IT" sz="20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34" y="9528"/>
            <a:ext cx="5156032" cy="68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742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229026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Caravaggio, </a:t>
            </a:r>
            <a:br>
              <a:rPr lang="it-IT" sz="2000" dirty="0" smtClean="0"/>
            </a:br>
            <a:r>
              <a:rPr lang="it-IT" sz="2000" dirty="0" smtClean="0"/>
              <a:t>Deposizione nel sepolcro, </a:t>
            </a:r>
            <a:br>
              <a:rPr lang="it-IT" sz="2000" dirty="0" smtClean="0"/>
            </a:br>
            <a:r>
              <a:rPr lang="it-IT" sz="2000" dirty="0" smtClean="0"/>
              <a:t>1602-1603, </a:t>
            </a:r>
            <a:br>
              <a:rPr lang="it-IT" sz="2000" dirty="0" smtClean="0"/>
            </a:br>
            <a:r>
              <a:rPr lang="it-IT" sz="2000" dirty="0" smtClean="0"/>
              <a:t>Olio su tela,</a:t>
            </a:r>
            <a:br>
              <a:rPr lang="it-IT" sz="2000" dirty="0" smtClean="0"/>
            </a:br>
            <a:r>
              <a:rPr lang="it-IT" sz="2000" dirty="0" smtClean="0"/>
              <a:t>Città del Vaticano, </a:t>
            </a:r>
            <a:br>
              <a:rPr lang="it-IT" sz="2000" dirty="0" smtClean="0"/>
            </a:br>
            <a:r>
              <a:rPr lang="it-IT" sz="2000" dirty="0" smtClean="0"/>
              <a:t>Pinacoteca Vaticana</a:t>
            </a:r>
            <a:endParaRPr lang="it-IT" sz="2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"/>
            <a:ext cx="5094730" cy="685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530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236227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Antonello da Messina, Crocifissione, 1475,</a:t>
            </a:r>
            <a:br>
              <a:rPr lang="it-IT" sz="2000" dirty="0" smtClean="0"/>
            </a:br>
            <a:r>
              <a:rPr lang="it-IT" sz="2000" dirty="0" smtClean="0"/>
              <a:t> olio su tavola, </a:t>
            </a:r>
            <a:br>
              <a:rPr lang="it-IT" sz="2000" dirty="0" smtClean="0"/>
            </a:br>
            <a:r>
              <a:rPr lang="it-IT" sz="2000" dirty="0" smtClean="0"/>
              <a:t>Anversa, </a:t>
            </a:r>
            <a:br>
              <a:rPr lang="it-IT" sz="2000" dirty="0" smtClean="0"/>
            </a:br>
            <a:r>
              <a:rPr lang="it-IT" sz="2000" dirty="0" err="1" smtClean="0"/>
              <a:t>Koninliijk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r>
              <a:rPr lang="it-IT" sz="2000" dirty="0" smtClean="0"/>
              <a:t> </a:t>
            </a:r>
            <a:r>
              <a:rPr lang="it-IT" sz="2000" dirty="0" err="1" smtClean="0"/>
              <a:t>voor</a:t>
            </a:r>
            <a:r>
              <a:rPr lang="it-IT" sz="2000" dirty="0" smtClean="0"/>
              <a:t> </a:t>
            </a:r>
            <a:r>
              <a:rPr lang="it-IT" sz="2000" dirty="0" err="1" smtClean="0"/>
              <a:t>Schone</a:t>
            </a:r>
            <a:r>
              <a:rPr lang="it-IT" sz="2000" dirty="0" smtClean="0"/>
              <a:t> </a:t>
            </a:r>
            <a:r>
              <a:rPr lang="it-IT" sz="2000" dirty="0" err="1" smtClean="0"/>
              <a:t>Kunsten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609"/>
            <a:ext cx="4936417" cy="684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319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626" y="0"/>
            <a:ext cx="4710606" cy="693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782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677" y="0"/>
            <a:ext cx="48805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381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338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268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464" y="0"/>
            <a:ext cx="510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202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5259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134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63" y="12143"/>
            <a:ext cx="9311609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4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4" y="116632"/>
            <a:ext cx="9195109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857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" y="-37802"/>
            <a:ext cx="9142950" cy="605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7559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9" y="0"/>
            <a:ext cx="920285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938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9" y="3230"/>
            <a:ext cx="9197974" cy="609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212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Beato Angelico e Lorenzo </a:t>
            </a:r>
            <a:r>
              <a:rPr lang="it-IT" sz="2000" dirty="0" err="1" smtClean="0"/>
              <a:t>Mnaco</a:t>
            </a:r>
            <a:r>
              <a:rPr lang="it-IT" sz="2000" dirty="0" smtClean="0"/>
              <a:t>, Deposizione dalla </a:t>
            </a:r>
            <a:r>
              <a:rPr lang="it-IT" sz="2000" dirty="0" err="1" smtClean="0"/>
              <a:t>Croce,1432-1434</a:t>
            </a:r>
            <a:r>
              <a:rPr lang="it-IT" sz="2000" dirty="0" smtClean="0"/>
              <a:t>, particolare, tempera su tavola, Firenze, Museo di S. Marco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283939" cy="625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910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6" y="0"/>
            <a:ext cx="920285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2663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3" y="0"/>
            <a:ext cx="920285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581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602" y="0"/>
            <a:ext cx="4574622" cy="690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311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" y="0"/>
            <a:ext cx="45417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466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" y="0"/>
            <a:ext cx="913548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2693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049" y="0"/>
            <a:ext cx="4043151" cy="696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1453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6272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527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259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1528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5" y="34912"/>
            <a:ext cx="9087575" cy="605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661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744416" cy="394645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Maria di </a:t>
            </a:r>
            <a:r>
              <a:rPr lang="it-IT" sz="2000" dirty="0" err="1" smtClean="0"/>
              <a:t>Cleofa</a:t>
            </a:r>
            <a:r>
              <a:rPr lang="it-IT" sz="2000" dirty="0" smtClean="0"/>
              <a:t> </a:t>
            </a:r>
            <a:br>
              <a:rPr lang="it-IT" sz="2000" dirty="0" smtClean="0"/>
            </a:br>
            <a:r>
              <a:rPr lang="it-IT" sz="2000" dirty="0" smtClean="0"/>
              <a:t>e Maria Maddalena </a:t>
            </a:r>
            <a:br>
              <a:rPr lang="it-IT" sz="2000" dirty="0" smtClean="0"/>
            </a:br>
            <a:r>
              <a:rPr lang="it-IT" sz="2000" dirty="0" smtClean="0"/>
              <a:t>dal Compianto sul Cristo morto, </a:t>
            </a:r>
            <a:r>
              <a:rPr lang="it-IT" sz="2000" dirty="0" err="1" smtClean="0"/>
              <a:t>comlesso</a:t>
            </a:r>
            <a:r>
              <a:rPr lang="it-IT" sz="2000" dirty="0" smtClean="0"/>
              <a:t> scultoreo </a:t>
            </a:r>
            <a:br>
              <a:rPr lang="it-IT" sz="2000" dirty="0" smtClean="0"/>
            </a:br>
            <a:r>
              <a:rPr lang="it-IT" sz="2000" dirty="0" smtClean="0"/>
              <a:t>di Nicola dell’Arca, </a:t>
            </a:r>
            <a:br>
              <a:rPr lang="it-IT" sz="2000" dirty="0" smtClean="0"/>
            </a:br>
            <a:r>
              <a:rPr lang="it-IT" sz="2000" dirty="0" smtClean="0"/>
              <a:t>seconda metà del XV secolo, terracotta dipinta, </a:t>
            </a:r>
            <a:br>
              <a:rPr lang="it-IT" sz="2000" dirty="0" smtClean="0"/>
            </a:br>
            <a:r>
              <a:rPr lang="it-IT" sz="2000" dirty="0" smtClean="0"/>
              <a:t>Bologna, </a:t>
            </a:r>
            <a:br>
              <a:rPr lang="it-IT" sz="2000" dirty="0" smtClean="0"/>
            </a:br>
            <a:r>
              <a:rPr lang="it-IT" sz="2000" dirty="0" smtClean="0"/>
              <a:t>Santa Maria della Via</a:t>
            </a:r>
            <a:endParaRPr lang="it-IT" sz="2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84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841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540726" y="2130425"/>
            <a:ext cx="2603274" cy="1470025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Sandro </a:t>
            </a:r>
            <a:r>
              <a:rPr lang="it-IT" sz="2000" dirty="0" err="1" smtClean="0"/>
              <a:t>Bootticelli</a:t>
            </a:r>
            <a:r>
              <a:rPr lang="it-IT" sz="2000" dirty="0" smtClean="0"/>
              <a:t>, Compianto sul Cristo </a:t>
            </a:r>
            <a:r>
              <a:rPr lang="it-IT" sz="2000" dirty="0" err="1" smtClean="0"/>
              <a:t>morto,1495-1500</a:t>
            </a:r>
            <a:r>
              <a:rPr lang="it-IT" sz="2000" dirty="0" smtClean="0"/>
              <a:t>, tempera su tavola, </a:t>
            </a:r>
            <a:r>
              <a:rPr lang="it-IT" sz="2000" dirty="0" err="1" smtClean="0"/>
              <a:t>particoare</a:t>
            </a:r>
            <a:r>
              <a:rPr lang="it-IT" sz="2000" dirty="0" smtClean="0"/>
              <a:t>, Monaco, Alte </a:t>
            </a:r>
            <a:r>
              <a:rPr lang="it-IT" sz="2000" dirty="0" err="1" smtClean="0"/>
              <a:t>Pinakotehe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407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5509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54684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Particolare del Cristo morto</a:t>
            </a:r>
            <a:endParaRPr lang="it-IT" sz="2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" y="0"/>
            <a:ext cx="37246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5116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Veduta d’</a:t>
            </a:r>
            <a:r>
              <a:rPr lang="it-IT" sz="2000" dirty="0" err="1" smtClean="0"/>
              <a:t>nsieme</a:t>
            </a:r>
            <a:r>
              <a:rPr lang="it-IT" sz="2000" dirty="0" smtClean="0"/>
              <a:t> del Compianto</a:t>
            </a:r>
            <a:endParaRPr lang="it-IT" sz="20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"/>
            <a:ext cx="9155706" cy="616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9465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Particolare di San Giovanni nel Compianto</a:t>
            </a:r>
            <a:endParaRPr lang="it-IT" sz="20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" y="0"/>
            <a:ext cx="50076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0807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Particolare di Maria di </a:t>
            </a:r>
            <a:r>
              <a:rPr lang="it-IT" sz="2000" dirty="0" err="1" smtClean="0"/>
              <a:t>Cleofa</a:t>
            </a:r>
            <a:r>
              <a:rPr lang="it-IT" sz="2000" dirty="0" smtClean="0"/>
              <a:t> nel Compianto</a:t>
            </a:r>
            <a:endParaRPr lang="it-IT" sz="20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31"/>
            <a:ext cx="4890241" cy="685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749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Hans </a:t>
            </a:r>
            <a:r>
              <a:rPr lang="it-IT" sz="2000" dirty="0" err="1" smtClean="0"/>
              <a:t>Memling</a:t>
            </a:r>
            <a:r>
              <a:rPr lang="it-IT" sz="2000" dirty="0" smtClean="0"/>
              <a:t>, Scene della Passione di Cristo, 1470-1471, olio su </a:t>
            </a:r>
            <a:r>
              <a:rPr lang="it-IT" sz="2000" dirty="0" err="1" smtClean="0"/>
              <a:t>tavol</a:t>
            </a:r>
            <a:r>
              <a:rPr lang="it-IT" sz="2000" dirty="0" smtClean="0"/>
              <a:t>, Torino, Galleria Sabauda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90949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997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28184" y="274638"/>
            <a:ext cx="2458616" cy="207424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Ercole de’ Roberti, Pietà, 1482-1486, </a:t>
            </a:r>
            <a:br>
              <a:rPr lang="it-IT" sz="2000" dirty="0" smtClean="0"/>
            </a:br>
            <a:r>
              <a:rPr lang="it-IT" sz="2000" dirty="0" smtClean="0"/>
              <a:t>olio e tempera </a:t>
            </a:r>
            <a:br>
              <a:rPr lang="it-IT" sz="2000" dirty="0" smtClean="0"/>
            </a:br>
            <a:r>
              <a:rPr lang="it-IT" sz="2000" dirty="0" smtClean="0"/>
              <a:t>su tavola, </a:t>
            </a:r>
            <a:br>
              <a:rPr lang="it-IT" sz="2000" dirty="0" smtClean="0"/>
            </a:br>
            <a:r>
              <a:rPr lang="it-IT" sz="2000" dirty="0" smtClean="0"/>
              <a:t>Liverpool, </a:t>
            </a:r>
            <a:br>
              <a:rPr lang="it-IT" sz="2000" dirty="0" smtClean="0"/>
            </a:br>
            <a:r>
              <a:rPr lang="it-IT" sz="2000" dirty="0" err="1" smtClean="0"/>
              <a:t>Walker</a:t>
            </a:r>
            <a:r>
              <a:rPr lang="it-IT" sz="2000" dirty="0" smtClean="0"/>
              <a:t> Art Gallery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" y="0"/>
            <a:ext cx="59619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620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Veronese, Cristo sale al Calvario, 1571, Dresda, </a:t>
            </a:r>
            <a:r>
              <a:rPr lang="it-IT" sz="2000" dirty="0" err="1" smtClean="0"/>
              <a:t>Gemaldegalerie</a:t>
            </a:r>
            <a:r>
              <a:rPr lang="it-IT" sz="2000" dirty="0" smtClean="0"/>
              <a:t> Alte </a:t>
            </a:r>
            <a:r>
              <a:rPr lang="it-IT" sz="2000" dirty="0" err="1" smtClean="0"/>
              <a:t>Meister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2" y="3298"/>
            <a:ext cx="9112062" cy="457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926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Maestro della Madonna Strauss, Pietà cin i simboli della Passione e i </a:t>
            </a:r>
            <a:r>
              <a:rPr lang="it-IT" sz="2000" dirty="0" err="1" smtClean="0"/>
              <a:t>Ssnti</a:t>
            </a:r>
            <a:r>
              <a:rPr lang="it-IT" sz="2000" dirty="0" smtClean="0"/>
              <a:t> Gregorio e Longino, XV secolo, tempera su tavola, Pratovecchio (Arezzo),  San Romolo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0"/>
            <a:ext cx="9116726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582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744416" cy="200223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Beato Angelico, </a:t>
            </a:r>
            <a:br>
              <a:rPr lang="it-IT" sz="2000" dirty="0" smtClean="0"/>
            </a:br>
            <a:r>
              <a:rPr lang="it-IT" sz="2000" dirty="0" smtClean="0"/>
              <a:t>Cristo deriso, </a:t>
            </a:r>
            <a:br>
              <a:rPr lang="it-IT" sz="2000" dirty="0" smtClean="0"/>
            </a:br>
            <a:r>
              <a:rPr lang="it-IT" sz="2000" dirty="0" smtClean="0"/>
              <a:t>1438-1440, Affresco,</a:t>
            </a:r>
            <a:br>
              <a:rPr lang="it-IT" sz="2000" dirty="0" smtClean="0"/>
            </a:br>
            <a:r>
              <a:rPr lang="it-IT" sz="2000" dirty="0" smtClean="0"/>
              <a:t> particolare, </a:t>
            </a:r>
            <a:br>
              <a:rPr lang="it-IT" sz="2000" dirty="0" smtClean="0"/>
            </a:br>
            <a:r>
              <a:rPr lang="it-IT" sz="2000" dirty="0" smtClean="0"/>
              <a:t>Firenze, San Marco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0727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874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276</Words>
  <Application>Microsoft Office PowerPoint</Application>
  <PresentationFormat>Presentazione su schermo (4:3)</PresentationFormat>
  <Paragraphs>24</Paragraphs>
  <Slides>43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4" baseType="lpstr">
      <vt:lpstr>Tema di Office</vt:lpstr>
      <vt:lpstr>Antonello da Messina, Cristo alla colonna, 1476-1478, oiosu tavola, particolare, Parigi, Louvre</vt:lpstr>
      <vt:lpstr>Antonello da Messina, Crocifissione, 1475,  olio su tavola,  Anversa,  Koninliijk Museum voor Schone Kunsten</vt:lpstr>
      <vt:lpstr>Beato Angelico e Lorenzo Mnaco, Deposizione dalla Croce,1432-1434, particolare, tempera su tavola, Firenze, Museo di S. Marco</vt:lpstr>
      <vt:lpstr>Sandro Bootticelli, Compianto sul Cristo morto,1495-1500, tempera su tavola, particoare, Monaco, Alte Pinakotehe</vt:lpstr>
      <vt:lpstr>Hans Memling, Scene della Passione di Cristo, 1470-1471, olio su tavol, Torino, Galleria Sabauda</vt:lpstr>
      <vt:lpstr>Ercole de’ Roberti, Pietà, 1482-1486,  olio e tempera  su tavola,  Liverpool,  Walker Art Gallery</vt:lpstr>
      <vt:lpstr>Veronese, Cristo sale al Calvario, 1571, Dresda, Gemaldegalerie Alte Meister</vt:lpstr>
      <vt:lpstr>Maestro della Madonna Strauss, Pietà cin i simboli della Passione e i Ssnti Gregorio e Longino, XV secolo, tempera su tavola, Pratovecchio (Arezzo),  San Romolo</vt:lpstr>
      <vt:lpstr>Beato Angelico,  Cristo deriso,  1438-1440, Affresco,  particolare,  Firenze, San Marco</vt:lpstr>
      <vt:lpstr>Bottega degi Scotto, Crocefissione, 1513-1515, affresco, particolare, Bellinzona, Santa Maria delle Grazie</vt:lpstr>
      <vt:lpstr>Peter Paul Rubens,  Deposizione dalla Croce,  1616-1617,  olio su tela,  Lilla,  Musèe des Beaux-Arts</vt:lpstr>
      <vt:lpstr>Strumenti della Passione, 1360-1375, miniatura del manoscritto Royal 6 E VI, Londra, British Library</vt:lpstr>
      <vt:lpstr>Cristo della Domenica,  1460-1470,  affresco,  Biella,  Cattedrale di Santo Stefano</vt:lpstr>
      <vt:lpstr>Giovanni Bellini, Preghiera nell’orto, 1465-1470,tempera su tavola,  LondraNationale Galllery </vt:lpstr>
      <vt:lpstr>Giotto, Bacio di Giuda, 1303-1305, affresco, Padova, Cappella degli Scrovegni</vt:lpstr>
      <vt:lpstr>Piero della Francesca, Flagellzione di Cristo,1455-1460, Tempera su tavola, Urbino, alleria Nazionale delle Marche</vt:lpstr>
      <vt:lpstr>Antonio Ciseri, Ecce Homo, 1880-1891, olio su tela, Firenze, Palazzo Pitti</vt:lpstr>
      <vt:lpstr>Caravaggio,  Flagellazione,  1607,  olio u tela,  Napoli,  Museo di Capodimonte</vt:lpstr>
      <vt:lpstr>Caravaggio,  Deposizione nel sepolcro,  1602-1603,  Olio su tela, Città del Vaticano,  Pinacoteca Vaticana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Maria di Cleofa  e Maria Maddalena  dal Compianto sul Cristo morto, comlesso scultoreo  di Nicola dell’Arca,  seconda metà del XV secolo, terracotta dipinta,  Bologna,  Santa Maria della Via</vt:lpstr>
      <vt:lpstr>Particolare del Cristo morto</vt:lpstr>
      <vt:lpstr>Veduta d’nsieme del Compianto</vt:lpstr>
      <vt:lpstr>Particolare di San Giovanni nel Compianto</vt:lpstr>
      <vt:lpstr>Particolare di Maria di Cleofa nel Compianto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Sandro Bootticelli, Compianto sul Cristo morto,1495-1500, tempera su tavola, particoare, Monaco, Alte Pinakotehe</dc:title>
  <dc:creator>lenovo</dc:creator>
  <cp:lastModifiedBy>lenovo</cp:lastModifiedBy>
  <cp:revision>17</cp:revision>
  <dcterms:created xsi:type="dcterms:W3CDTF">2019-03-06T19:53:57Z</dcterms:created>
  <dcterms:modified xsi:type="dcterms:W3CDTF">2019-03-06T22:12:28Z</dcterms:modified>
</cp:coreProperties>
</file>