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918ECB-3810-440B-8FE3-E3FB9F0A8892}" type="datetimeFigureOut">
              <a:rPr lang="it-IT" smtClean="0"/>
              <a:t>28/03/2016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6A911D-4584-4DF5-9554-1AB50CA0070A}" type="slidenum">
              <a:rPr lang="it-IT" smtClean="0"/>
              <a:t>‹N›</a:t>
            </a:fld>
            <a:endParaRPr lang="it-IT"/>
          </a:p>
        </p:txBody>
      </p:sp>
    </p:spTree>
    <p:extLst>
      <p:ext uri="{BB962C8B-B14F-4D97-AF65-F5344CB8AC3E}">
        <p14:creationId xmlns:p14="http://schemas.microsoft.com/office/powerpoint/2010/main" val="1650330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it.wikipedia.org/wiki/Lingua_latina" TargetMode="External"/><Relationship Id="rId13" Type="http://schemas.openxmlformats.org/officeDocument/2006/relationships/hyperlink" Target="https://it.wikipedia.org/wiki/Grifone_%28mitologia%29" TargetMode="External"/><Relationship Id="rId3" Type="http://schemas.openxmlformats.org/officeDocument/2006/relationships/hyperlink" Target="https://it.wikipedia.org/wiki/1298" TargetMode="External"/><Relationship Id="rId7" Type="http://schemas.openxmlformats.org/officeDocument/2006/relationships/hyperlink" Target="https://it.wikipedia.org/wiki/Pulpito_del_Duomo_di_Siena" TargetMode="External"/><Relationship Id="rId12" Type="http://schemas.openxmlformats.org/officeDocument/2006/relationships/hyperlink" Target="https://it.wikipedia.org/wiki/Telamone" TargetMode="External"/><Relationship Id="rId17" Type="http://schemas.openxmlformats.org/officeDocument/2006/relationships/hyperlink" Target="https://it.wikipedia.org/wiki/New_York" TargetMode="External"/><Relationship Id="rId2" Type="http://schemas.openxmlformats.org/officeDocument/2006/relationships/slide" Target="../slides/slide1.xml"/><Relationship Id="rId16" Type="http://schemas.openxmlformats.org/officeDocument/2006/relationships/hyperlink" Target="https://it.wikipedia.org/wiki/Metropolitan_Museum" TargetMode="External"/><Relationship Id="rId1" Type="http://schemas.openxmlformats.org/officeDocument/2006/relationships/notesMaster" Target="../notesMasters/notesMaster1.xml"/><Relationship Id="rId6" Type="http://schemas.openxmlformats.org/officeDocument/2006/relationships/hyperlink" Target="https://it.wikipedia.org/wiki/Pulpito_del_Battistero_di_Pisa" TargetMode="External"/><Relationship Id="rId11" Type="http://schemas.openxmlformats.org/officeDocument/2006/relationships/hyperlink" Target="https://it.wikipedia.org/wiki/Battistero_di_Pisa" TargetMode="External"/><Relationship Id="rId5" Type="http://schemas.openxmlformats.org/officeDocument/2006/relationships/hyperlink" Target="https://it.wikipedia.org/wiki/Pulpito_di_Sant%27Andrea#cite_note-segni-1" TargetMode="External"/><Relationship Id="rId15" Type="http://schemas.openxmlformats.org/officeDocument/2006/relationships/hyperlink" Target="https://it.wikipedia.org/wiki/Pennacchio_%28architettura%29" TargetMode="External"/><Relationship Id="rId10" Type="http://schemas.openxmlformats.org/officeDocument/2006/relationships/hyperlink" Target="https://it.wikipedia.org/w/index.php?title=Tino_di_Vitale&amp;action=edit&amp;redlink=1" TargetMode="External"/><Relationship Id="rId4" Type="http://schemas.openxmlformats.org/officeDocument/2006/relationships/hyperlink" Target="https://it.wikipedia.org/wiki/1301" TargetMode="External"/><Relationship Id="rId9" Type="http://schemas.openxmlformats.org/officeDocument/2006/relationships/hyperlink" Target="https://it.wikipedia.org/w/index.php?title=Andrea_Vitelli&amp;action=edit&amp;redlink=1" TargetMode="External"/><Relationship Id="rId14" Type="http://schemas.openxmlformats.org/officeDocument/2006/relationships/hyperlink" Target="https://it.wikipedia.org/wiki/Iconografi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smtClean="0"/>
              <a:t>Storia</a:t>
            </a:r>
          </a:p>
          <a:p>
            <a:r>
              <a:rPr lang="it-IT" dirty="0" smtClean="0"/>
              <a:t>Iniziato nell'anno </a:t>
            </a:r>
            <a:r>
              <a:rPr lang="it-IT" dirty="0" smtClean="0">
                <a:hlinkClick r:id="rId3" tooltip="1298"/>
              </a:rPr>
              <a:t>1298</a:t>
            </a:r>
            <a:r>
              <a:rPr lang="it-IT" dirty="0" smtClean="0"/>
              <a:t> e terminato nel </a:t>
            </a:r>
            <a:r>
              <a:rPr lang="it-IT" dirty="0" smtClean="0">
                <a:hlinkClick r:id="rId4" tooltip="1301"/>
              </a:rPr>
              <a:t>1301</a:t>
            </a:r>
            <a:r>
              <a:rPr lang="it-IT" baseline="30000" dirty="0" smtClean="0">
                <a:hlinkClick r:id="rId5"/>
              </a:rPr>
              <a:t>[1]</a:t>
            </a:r>
            <a:r>
              <a:rPr lang="it-IT" dirty="0" smtClean="0"/>
              <a:t>, vi si può misurare il rapporto con le analoghe opere scolpite dal padre (i pulpiti </a:t>
            </a:r>
            <a:r>
              <a:rPr lang="it-IT" dirty="0" smtClean="0">
                <a:hlinkClick r:id="rId6" tooltip="Pulpito del Battistero di Pisa"/>
              </a:rPr>
              <a:t>del Battistero di Pisa</a:t>
            </a:r>
            <a:r>
              <a:rPr lang="it-IT" dirty="0" smtClean="0"/>
              <a:t> e </a:t>
            </a:r>
            <a:r>
              <a:rPr lang="it-IT" dirty="0" smtClean="0">
                <a:hlinkClick r:id="rId7" tooltip="Pulpito del Duomo di Siena"/>
              </a:rPr>
              <a:t>del Duomo di Siena</a:t>
            </a:r>
            <a:r>
              <a:rPr lang="it-IT" dirty="0" smtClean="0"/>
              <a:t>). Poche sono le testimonianze relative a quest'opera se non l'iscrizione in </a:t>
            </a:r>
            <a:r>
              <a:rPr lang="it-IT" dirty="0" smtClean="0">
                <a:hlinkClick r:id="rId8" tooltip="Lingua latina"/>
              </a:rPr>
              <a:t>lingua latina</a:t>
            </a:r>
            <a:r>
              <a:rPr lang="it-IT" dirty="0" smtClean="0"/>
              <a:t> che corre tra le arcatelle ed i parapetti in cui si testimoniano il committente Arnoldo, i tesorieri </a:t>
            </a:r>
            <a:r>
              <a:rPr lang="it-IT" dirty="0" smtClean="0">
                <a:hlinkClick r:id="rId9" tooltip="Andrea Vitelli (la pagina non esiste)"/>
              </a:rPr>
              <a:t>Andrea Vitelli</a:t>
            </a:r>
            <a:r>
              <a:rPr lang="it-IT" dirty="0" smtClean="0"/>
              <a:t> e </a:t>
            </a:r>
            <a:r>
              <a:rPr lang="it-IT" dirty="0" smtClean="0">
                <a:hlinkClick r:id="rId10" tooltip="Tino di Vitale (la pagina non esiste)"/>
              </a:rPr>
              <a:t>Tino di Vitale</a:t>
            </a:r>
            <a:r>
              <a:rPr lang="it-IT" dirty="0" smtClean="0"/>
              <a:t>, e l'artista Giovanni Pisano, lodatissimo artefice che in questo pulpito </a:t>
            </a:r>
            <a:r>
              <a:rPr lang="it-IT" i="1" dirty="0" smtClean="0"/>
              <a:t>" seppe superare il padre in sapienza"</a:t>
            </a:r>
            <a:r>
              <a:rPr lang="it-IT" dirty="0" smtClean="0"/>
              <a:t>.</a:t>
            </a:r>
          </a:p>
          <a:p>
            <a:r>
              <a:rPr lang="it-IT" b="1" dirty="0" smtClean="0"/>
              <a:t>Descrizione</a:t>
            </a:r>
          </a:p>
          <a:p>
            <a:r>
              <a:rPr lang="it-IT" dirty="0" smtClean="0"/>
              <a:t>La struttura riprende quella del pulpito del </a:t>
            </a:r>
            <a:r>
              <a:rPr lang="it-IT" dirty="0" smtClean="0">
                <a:hlinkClick r:id="rId11" tooltip="Battistero di Pisa"/>
              </a:rPr>
              <a:t>Battistero pisano</a:t>
            </a:r>
            <a:r>
              <a:rPr lang="it-IT" dirty="0" smtClean="0"/>
              <a:t>: di forma esagonale appoggia su sette colonne (sei ai vertici ed una centrale) di cui due sorrette da leoni stilofori ed una da uno straordinario </a:t>
            </a:r>
            <a:r>
              <a:rPr lang="it-IT" dirty="0" smtClean="0">
                <a:hlinkClick r:id="rId12" tooltip="Telamone"/>
              </a:rPr>
              <a:t>telamone</a:t>
            </a:r>
            <a:r>
              <a:rPr lang="it-IT" dirty="0" smtClean="0"/>
              <a:t> ricurvo, mentre la colonna centrale poggiante su tre figure: un leone alato, un'aquila e un grifone, </a:t>
            </a:r>
            <a:r>
              <a:rPr lang="it-IT" dirty="0" smtClean="0">
                <a:hlinkClick r:id="rId13" tooltip="Grifone (mitologia)"/>
              </a:rPr>
              <a:t>grifoni</a:t>
            </a:r>
            <a:r>
              <a:rPr lang="it-IT" dirty="0" smtClean="0"/>
              <a:t> ed infine le ultime tre poggiano direttamente a terra. L'organizzazione dei rilievi del parapetto, intervallati solo da altre figure collocate agli angoli, riprende invece il pulpito di Siena. Gli archetti trilobati che sorreggono la parte superiore sono più rialzati, a sesto acuto, quindi maggiore è lo slancio verticale dell'opera.</a:t>
            </a:r>
          </a:p>
          <a:p>
            <a:r>
              <a:rPr lang="it-IT" dirty="0" smtClean="0"/>
              <a:t>Il programma </a:t>
            </a:r>
            <a:r>
              <a:rPr lang="it-IT" dirty="0" smtClean="0">
                <a:hlinkClick r:id="rId14" tooltip="Iconografia"/>
              </a:rPr>
              <a:t>iconografico</a:t>
            </a:r>
            <a:r>
              <a:rPr lang="it-IT" dirty="0" smtClean="0"/>
              <a:t> del pergamo riprende i modelli paterni, con </a:t>
            </a:r>
            <a:r>
              <a:rPr lang="it-IT" i="1" dirty="0" smtClean="0"/>
              <a:t>Allegorie</a:t>
            </a:r>
            <a:r>
              <a:rPr lang="it-IT" dirty="0" smtClean="0"/>
              <a:t> nei </a:t>
            </a:r>
            <a:r>
              <a:rPr lang="it-IT" dirty="0" smtClean="0">
                <a:hlinkClick r:id="rId15" tooltip="Pennacchio (architettura)"/>
              </a:rPr>
              <a:t>pennacchio</a:t>
            </a:r>
            <a:r>
              <a:rPr lang="it-IT" dirty="0" smtClean="0"/>
              <a:t> degli archetti, </a:t>
            </a:r>
            <a:r>
              <a:rPr lang="it-IT" i="1" dirty="0" smtClean="0"/>
              <a:t>Profezie</a:t>
            </a:r>
            <a:r>
              <a:rPr lang="it-IT" dirty="0" smtClean="0"/>
              <a:t> (ovvero sei sibille per il mondo pagano e dieci profeti per il mondo giudaico) a figura intera, appoggiate sulle mensole dei capitelli, ed i cinque parapetti del pulpito con </a:t>
            </a:r>
            <a:r>
              <a:rPr lang="it-IT" i="1" dirty="0" smtClean="0"/>
              <a:t>Storie della vita di Cristo</a:t>
            </a:r>
            <a:r>
              <a:rPr lang="it-IT" dirty="0" smtClean="0"/>
              <a:t>:</a:t>
            </a:r>
          </a:p>
          <a:p>
            <a:r>
              <a:rPr lang="it-IT" i="1" dirty="0" smtClean="0"/>
              <a:t>Annunciazione, Natività, Bagno di Gesù</a:t>
            </a:r>
            <a:r>
              <a:rPr lang="it-IT" dirty="0" smtClean="0"/>
              <a:t> e </a:t>
            </a:r>
            <a:r>
              <a:rPr lang="it-IT" i="1" dirty="0" smtClean="0"/>
              <a:t>Annuncio ai pastori</a:t>
            </a:r>
            <a:endParaRPr lang="it-IT" dirty="0" smtClean="0"/>
          </a:p>
          <a:p>
            <a:r>
              <a:rPr lang="it-IT" i="1" dirty="0" smtClean="0"/>
              <a:t>Sogno e adorazione dei Magi</a:t>
            </a:r>
            <a:endParaRPr lang="it-IT" dirty="0" smtClean="0"/>
          </a:p>
          <a:p>
            <a:r>
              <a:rPr lang="it-IT" i="1" dirty="0" smtClean="0"/>
              <a:t>Strage degli Innocenti</a:t>
            </a:r>
            <a:endParaRPr lang="it-IT" dirty="0" smtClean="0"/>
          </a:p>
          <a:p>
            <a:r>
              <a:rPr lang="it-IT" i="1" dirty="0" smtClean="0"/>
              <a:t>Crocifissione</a:t>
            </a:r>
            <a:endParaRPr lang="it-IT" dirty="0" smtClean="0"/>
          </a:p>
          <a:p>
            <a:r>
              <a:rPr lang="it-IT" i="1" dirty="0" smtClean="0"/>
              <a:t>Giudizio Universale</a:t>
            </a:r>
            <a:endParaRPr lang="it-IT" dirty="0" smtClean="0"/>
          </a:p>
          <a:p>
            <a:r>
              <a:rPr lang="it-IT" dirty="0" smtClean="0"/>
              <a:t>Il sesto parapetto non esiste perché su quel lato vi è aperto l'accesso.</a:t>
            </a:r>
          </a:p>
          <a:p>
            <a:r>
              <a:rPr lang="it-IT" dirty="0" smtClean="0"/>
              <a:t>Le scene sono molto affollate, come nel pulpito di Siena, ma a paragone con la ritmica organizzazione dell'insieme di Nicola Pisano, qui le figure scolpite da Giovanni sembrano emergere improvvisamente dal background (altorilievo), con bruschi giochi di luce ed ombra che scaturiscono dal diverso livello di rilievo di ciascuna figura e dall'estrema ricerca di dinamismo. Uno delle riquadri più notevoli è quello del Massacro degli innocenti, dove è posto in scena un movimento vorticoso dei personaggi con accentuato espressionismo degli aspetti, deformati dalla pena, dalla paura, dalla costernazione. Inoltre c'è un virtuosismo nel contrapporre figure con dettagli preziosamente rifiniti e altre sbozzate, con effetti di contrasto drammatico. Mai fino ad ora un artista medioevale era riuscito a rendere così vivo un dramma. Giovanni si inspirò a modelli tedeschi o alle scene più toccanti della Colonna Traiana.</a:t>
            </a:r>
          </a:p>
          <a:p>
            <a:r>
              <a:rPr lang="it-IT" dirty="0" smtClean="0"/>
              <a:t>Notevole è la novità anche in una delle sibille, che si volta con uno scatto quasi spaventato verso un angelo che da dietro le suggerisce le rivelazioni profetiche.</a:t>
            </a:r>
          </a:p>
          <a:p>
            <a:r>
              <a:rPr lang="it-IT" dirty="0" smtClean="0"/>
              <a:t>L'aquila reggilibro, simbolo dell'evangelista Giovanni, è oggi una copia. L'originale, sottratto durante la seconda guerra mondiale, si trova oggi al </a:t>
            </a:r>
            <a:r>
              <a:rPr lang="it-IT" dirty="0" err="1" smtClean="0">
                <a:hlinkClick r:id="rId16" tooltip="Metropolitan Museum"/>
              </a:rPr>
              <a:t>Metropolitan</a:t>
            </a:r>
            <a:r>
              <a:rPr lang="it-IT" dirty="0" smtClean="0">
                <a:hlinkClick r:id="rId16" tooltip="Metropolitan Museum"/>
              </a:rPr>
              <a:t> </a:t>
            </a:r>
            <a:r>
              <a:rPr lang="it-IT" dirty="0" err="1" smtClean="0">
                <a:hlinkClick r:id="rId16" tooltip="Metropolitan Museum"/>
              </a:rPr>
              <a:t>Museum</a:t>
            </a:r>
            <a:r>
              <a:rPr lang="it-IT" dirty="0" smtClean="0"/>
              <a:t> di </a:t>
            </a:r>
            <a:r>
              <a:rPr lang="it-IT" dirty="0" smtClean="0">
                <a:hlinkClick r:id="rId17" tooltip="New York"/>
              </a:rPr>
              <a:t>New York</a:t>
            </a:r>
            <a:r>
              <a:rPr lang="it-IT" dirty="0" smtClean="0"/>
              <a:t>, l'altro leggio si trova ai Musei Statali di Berlino-</a:t>
            </a:r>
            <a:r>
              <a:rPr lang="it-IT" dirty="0" err="1" smtClean="0"/>
              <a:t>Dahlem</a:t>
            </a:r>
            <a:r>
              <a:rPr lang="it-IT" dirty="0" smtClean="0"/>
              <a:t>.</a:t>
            </a:r>
          </a:p>
          <a:p>
            <a:endParaRPr lang="it-IT" dirty="0"/>
          </a:p>
        </p:txBody>
      </p:sp>
      <p:sp>
        <p:nvSpPr>
          <p:cNvPr id="4" name="Segnaposto numero diapositiva 3"/>
          <p:cNvSpPr>
            <a:spLocks noGrp="1"/>
          </p:cNvSpPr>
          <p:nvPr>
            <p:ph type="sldNum" sz="quarter" idx="10"/>
          </p:nvPr>
        </p:nvSpPr>
        <p:spPr/>
        <p:txBody>
          <a:bodyPr/>
          <a:lstStyle/>
          <a:p>
            <a:fld id="{BB6A911D-4584-4DF5-9554-1AB50CA0070A}" type="slidenum">
              <a:rPr lang="it-IT" smtClean="0"/>
              <a:t>1</a:t>
            </a:fld>
            <a:endParaRPr lang="it-IT"/>
          </a:p>
        </p:txBody>
      </p:sp>
    </p:spTree>
    <p:extLst>
      <p:ext uri="{BB962C8B-B14F-4D97-AF65-F5344CB8AC3E}">
        <p14:creationId xmlns:p14="http://schemas.microsoft.com/office/powerpoint/2010/main" val="173986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strage degli Innocenti</a:t>
            </a:r>
            <a:endParaRPr lang="it-IT" dirty="0"/>
          </a:p>
        </p:txBody>
      </p:sp>
      <p:sp>
        <p:nvSpPr>
          <p:cNvPr id="4" name="Segnaposto numero diapositiva 3"/>
          <p:cNvSpPr>
            <a:spLocks noGrp="1"/>
          </p:cNvSpPr>
          <p:nvPr>
            <p:ph type="sldNum" sz="quarter" idx="10"/>
          </p:nvPr>
        </p:nvSpPr>
        <p:spPr/>
        <p:txBody>
          <a:bodyPr/>
          <a:lstStyle/>
          <a:p>
            <a:fld id="{BB6A911D-4584-4DF5-9554-1AB50CA0070A}" type="slidenum">
              <a:rPr lang="it-IT" smtClean="0"/>
              <a:t>2</a:t>
            </a:fld>
            <a:endParaRPr lang="it-IT"/>
          </a:p>
        </p:txBody>
      </p:sp>
    </p:spTree>
    <p:extLst>
      <p:ext uri="{BB962C8B-B14F-4D97-AF65-F5344CB8AC3E}">
        <p14:creationId xmlns:p14="http://schemas.microsoft.com/office/powerpoint/2010/main" val="68123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Sibilla</a:t>
            </a:r>
            <a:endParaRPr lang="it-IT" dirty="0"/>
          </a:p>
        </p:txBody>
      </p:sp>
      <p:sp>
        <p:nvSpPr>
          <p:cNvPr id="4" name="Segnaposto numero diapositiva 3"/>
          <p:cNvSpPr>
            <a:spLocks noGrp="1"/>
          </p:cNvSpPr>
          <p:nvPr>
            <p:ph type="sldNum" sz="quarter" idx="10"/>
          </p:nvPr>
        </p:nvSpPr>
        <p:spPr/>
        <p:txBody>
          <a:bodyPr/>
          <a:lstStyle/>
          <a:p>
            <a:fld id="{BB6A911D-4584-4DF5-9554-1AB50CA0070A}" type="slidenum">
              <a:rPr lang="it-IT" smtClean="0"/>
              <a:t>3</a:t>
            </a:fld>
            <a:endParaRPr lang="it-IT"/>
          </a:p>
        </p:txBody>
      </p:sp>
    </p:spTree>
    <p:extLst>
      <p:ext uri="{BB962C8B-B14F-4D97-AF65-F5344CB8AC3E}">
        <p14:creationId xmlns:p14="http://schemas.microsoft.com/office/powerpoint/2010/main" val="3015203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natività</a:t>
            </a:r>
            <a:endParaRPr lang="it-IT" dirty="0"/>
          </a:p>
        </p:txBody>
      </p:sp>
      <p:sp>
        <p:nvSpPr>
          <p:cNvPr id="4" name="Segnaposto numero diapositiva 3"/>
          <p:cNvSpPr>
            <a:spLocks noGrp="1"/>
          </p:cNvSpPr>
          <p:nvPr>
            <p:ph type="sldNum" sz="quarter" idx="10"/>
          </p:nvPr>
        </p:nvSpPr>
        <p:spPr/>
        <p:txBody>
          <a:bodyPr/>
          <a:lstStyle/>
          <a:p>
            <a:fld id="{BB6A911D-4584-4DF5-9554-1AB50CA0070A}" type="slidenum">
              <a:rPr lang="it-IT" smtClean="0"/>
              <a:t>4</a:t>
            </a:fld>
            <a:endParaRPr lang="it-IT"/>
          </a:p>
        </p:txBody>
      </p:sp>
    </p:spTree>
    <p:extLst>
      <p:ext uri="{BB962C8B-B14F-4D97-AF65-F5344CB8AC3E}">
        <p14:creationId xmlns:p14="http://schemas.microsoft.com/office/powerpoint/2010/main" val="1789624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Adorazione del Magi</a:t>
            </a:r>
            <a:endParaRPr lang="it-IT" dirty="0"/>
          </a:p>
        </p:txBody>
      </p:sp>
      <p:sp>
        <p:nvSpPr>
          <p:cNvPr id="4" name="Segnaposto numero diapositiva 3"/>
          <p:cNvSpPr>
            <a:spLocks noGrp="1"/>
          </p:cNvSpPr>
          <p:nvPr>
            <p:ph type="sldNum" sz="quarter" idx="10"/>
          </p:nvPr>
        </p:nvSpPr>
        <p:spPr/>
        <p:txBody>
          <a:bodyPr/>
          <a:lstStyle/>
          <a:p>
            <a:fld id="{BB6A911D-4584-4DF5-9554-1AB50CA0070A}" type="slidenum">
              <a:rPr lang="it-IT" smtClean="0"/>
              <a:t>5</a:t>
            </a:fld>
            <a:endParaRPr lang="it-IT"/>
          </a:p>
        </p:txBody>
      </p:sp>
    </p:spTree>
    <p:extLst>
      <p:ext uri="{BB962C8B-B14F-4D97-AF65-F5344CB8AC3E}">
        <p14:creationId xmlns:p14="http://schemas.microsoft.com/office/powerpoint/2010/main" val="248564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Crocifissione</a:t>
            </a:r>
            <a:endParaRPr lang="it-IT" dirty="0"/>
          </a:p>
        </p:txBody>
      </p:sp>
      <p:sp>
        <p:nvSpPr>
          <p:cNvPr id="4" name="Segnaposto numero diapositiva 3"/>
          <p:cNvSpPr>
            <a:spLocks noGrp="1"/>
          </p:cNvSpPr>
          <p:nvPr>
            <p:ph type="sldNum" sz="quarter" idx="10"/>
          </p:nvPr>
        </p:nvSpPr>
        <p:spPr/>
        <p:txBody>
          <a:bodyPr/>
          <a:lstStyle/>
          <a:p>
            <a:fld id="{BB6A911D-4584-4DF5-9554-1AB50CA0070A}" type="slidenum">
              <a:rPr lang="it-IT" smtClean="0"/>
              <a:t>6</a:t>
            </a:fld>
            <a:endParaRPr lang="it-IT"/>
          </a:p>
        </p:txBody>
      </p:sp>
    </p:spTree>
    <p:extLst>
      <p:ext uri="{BB962C8B-B14F-4D97-AF65-F5344CB8AC3E}">
        <p14:creationId xmlns:p14="http://schemas.microsoft.com/office/powerpoint/2010/main" val="4002170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Giudizio universale</a:t>
            </a:r>
            <a:endParaRPr lang="it-IT" dirty="0"/>
          </a:p>
        </p:txBody>
      </p:sp>
      <p:sp>
        <p:nvSpPr>
          <p:cNvPr id="4" name="Segnaposto numero diapositiva 3"/>
          <p:cNvSpPr>
            <a:spLocks noGrp="1"/>
          </p:cNvSpPr>
          <p:nvPr>
            <p:ph type="sldNum" sz="quarter" idx="10"/>
          </p:nvPr>
        </p:nvSpPr>
        <p:spPr/>
        <p:txBody>
          <a:bodyPr/>
          <a:lstStyle/>
          <a:p>
            <a:fld id="{BB6A911D-4584-4DF5-9554-1AB50CA0070A}" type="slidenum">
              <a:rPr lang="it-IT" smtClean="0"/>
              <a:t>7</a:t>
            </a:fld>
            <a:endParaRPr lang="it-IT"/>
          </a:p>
        </p:txBody>
      </p:sp>
    </p:spTree>
    <p:extLst>
      <p:ext uri="{BB962C8B-B14F-4D97-AF65-F5344CB8AC3E}">
        <p14:creationId xmlns:p14="http://schemas.microsoft.com/office/powerpoint/2010/main" val="876854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base</a:t>
            </a:r>
            <a:endParaRPr lang="it-IT" dirty="0"/>
          </a:p>
        </p:txBody>
      </p:sp>
      <p:sp>
        <p:nvSpPr>
          <p:cNvPr id="4" name="Segnaposto numero diapositiva 3"/>
          <p:cNvSpPr>
            <a:spLocks noGrp="1"/>
          </p:cNvSpPr>
          <p:nvPr>
            <p:ph type="sldNum" sz="quarter" idx="10"/>
          </p:nvPr>
        </p:nvSpPr>
        <p:spPr/>
        <p:txBody>
          <a:bodyPr/>
          <a:lstStyle/>
          <a:p>
            <a:fld id="{BB6A911D-4584-4DF5-9554-1AB50CA0070A}" type="slidenum">
              <a:rPr lang="it-IT" smtClean="0"/>
              <a:t>8</a:t>
            </a:fld>
            <a:endParaRPr lang="it-IT"/>
          </a:p>
        </p:txBody>
      </p:sp>
    </p:spTree>
    <p:extLst>
      <p:ext uri="{BB962C8B-B14F-4D97-AF65-F5344CB8AC3E}">
        <p14:creationId xmlns:p14="http://schemas.microsoft.com/office/powerpoint/2010/main" val="3173103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L’aquila-leggio</a:t>
            </a:r>
            <a:endParaRPr lang="it-IT" dirty="0"/>
          </a:p>
        </p:txBody>
      </p:sp>
      <p:sp>
        <p:nvSpPr>
          <p:cNvPr id="4" name="Segnaposto numero diapositiva 3"/>
          <p:cNvSpPr>
            <a:spLocks noGrp="1"/>
          </p:cNvSpPr>
          <p:nvPr>
            <p:ph type="sldNum" sz="quarter" idx="10"/>
          </p:nvPr>
        </p:nvSpPr>
        <p:spPr/>
        <p:txBody>
          <a:bodyPr/>
          <a:lstStyle/>
          <a:p>
            <a:fld id="{BB6A911D-4584-4DF5-9554-1AB50CA0070A}" type="slidenum">
              <a:rPr lang="it-IT" smtClean="0"/>
              <a:t>9</a:t>
            </a:fld>
            <a:endParaRPr lang="it-IT"/>
          </a:p>
        </p:txBody>
      </p:sp>
    </p:spTree>
    <p:extLst>
      <p:ext uri="{BB962C8B-B14F-4D97-AF65-F5344CB8AC3E}">
        <p14:creationId xmlns:p14="http://schemas.microsoft.com/office/powerpoint/2010/main" val="2957108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F682F2A-D018-4EB0-83C9-BF1179AF0760}" type="datetimeFigureOut">
              <a:rPr lang="it-IT" smtClean="0"/>
              <a:t>28/03/2016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09135E-780B-416F-9CA3-877062507440}" type="slidenum">
              <a:rPr lang="it-IT" smtClean="0"/>
              <a:t>‹N›</a:t>
            </a:fld>
            <a:endParaRPr lang="it-IT"/>
          </a:p>
        </p:txBody>
      </p:sp>
    </p:spTree>
    <p:extLst>
      <p:ext uri="{BB962C8B-B14F-4D97-AF65-F5344CB8AC3E}">
        <p14:creationId xmlns:p14="http://schemas.microsoft.com/office/powerpoint/2010/main" val="1166586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F682F2A-D018-4EB0-83C9-BF1179AF0760}" type="datetimeFigureOut">
              <a:rPr lang="it-IT" smtClean="0"/>
              <a:t>28/03/2016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09135E-780B-416F-9CA3-877062507440}" type="slidenum">
              <a:rPr lang="it-IT" smtClean="0"/>
              <a:t>‹N›</a:t>
            </a:fld>
            <a:endParaRPr lang="it-IT"/>
          </a:p>
        </p:txBody>
      </p:sp>
    </p:spTree>
    <p:extLst>
      <p:ext uri="{BB962C8B-B14F-4D97-AF65-F5344CB8AC3E}">
        <p14:creationId xmlns:p14="http://schemas.microsoft.com/office/powerpoint/2010/main" val="34582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F682F2A-D018-4EB0-83C9-BF1179AF0760}" type="datetimeFigureOut">
              <a:rPr lang="it-IT" smtClean="0"/>
              <a:t>28/03/2016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09135E-780B-416F-9CA3-877062507440}" type="slidenum">
              <a:rPr lang="it-IT" smtClean="0"/>
              <a:t>‹N›</a:t>
            </a:fld>
            <a:endParaRPr lang="it-IT"/>
          </a:p>
        </p:txBody>
      </p:sp>
    </p:spTree>
    <p:extLst>
      <p:ext uri="{BB962C8B-B14F-4D97-AF65-F5344CB8AC3E}">
        <p14:creationId xmlns:p14="http://schemas.microsoft.com/office/powerpoint/2010/main" val="41228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F682F2A-D018-4EB0-83C9-BF1179AF0760}" type="datetimeFigureOut">
              <a:rPr lang="it-IT" smtClean="0"/>
              <a:t>28/03/2016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09135E-780B-416F-9CA3-877062507440}" type="slidenum">
              <a:rPr lang="it-IT" smtClean="0"/>
              <a:t>‹N›</a:t>
            </a:fld>
            <a:endParaRPr lang="it-IT"/>
          </a:p>
        </p:txBody>
      </p:sp>
    </p:spTree>
    <p:extLst>
      <p:ext uri="{BB962C8B-B14F-4D97-AF65-F5344CB8AC3E}">
        <p14:creationId xmlns:p14="http://schemas.microsoft.com/office/powerpoint/2010/main" val="223333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F682F2A-D018-4EB0-83C9-BF1179AF0760}" type="datetimeFigureOut">
              <a:rPr lang="it-IT" smtClean="0"/>
              <a:t>28/03/2016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09135E-780B-416F-9CA3-877062507440}" type="slidenum">
              <a:rPr lang="it-IT" smtClean="0"/>
              <a:t>‹N›</a:t>
            </a:fld>
            <a:endParaRPr lang="it-IT"/>
          </a:p>
        </p:txBody>
      </p:sp>
    </p:spTree>
    <p:extLst>
      <p:ext uri="{BB962C8B-B14F-4D97-AF65-F5344CB8AC3E}">
        <p14:creationId xmlns:p14="http://schemas.microsoft.com/office/powerpoint/2010/main" val="385750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F682F2A-D018-4EB0-83C9-BF1179AF0760}" type="datetimeFigureOut">
              <a:rPr lang="it-IT" smtClean="0"/>
              <a:t>28/03/2016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609135E-780B-416F-9CA3-877062507440}" type="slidenum">
              <a:rPr lang="it-IT" smtClean="0"/>
              <a:t>‹N›</a:t>
            </a:fld>
            <a:endParaRPr lang="it-IT"/>
          </a:p>
        </p:txBody>
      </p:sp>
    </p:spTree>
    <p:extLst>
      <p:ext uri="{BB962C8B-B14F-4D97-AF65-F5344CB8AC3E}">
        <p14:creationId xmlns:p14="http://schemas.microsoft.com/office/powerpoint/2010/main" val="20337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F682F2A-D018-4EB0-83C9-BF1179AF0760}" type="datetimeFigureOut">
              <a:rPr lang="it-IT" smtClean="0"/>
              <a:t>28/03/2016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609135E-780B-416F-9CA3-877062507440}" type="slidenum">
              <a:rPr lang="it-IT" smtClean="0"/>
              <a:t>‹N›</a:t>
            </a:fld>
            <a:endParaRPr lang="it-IT"/>
          </a:p>
        </p:txBody>
      </p:sp>
    </p:spTree>
    <p:extLst>
      <p:ext uri="{BB962C8B-B14F-4D97-AF65-F5344CB8AC3E}">
        <p14:creationId xmlns:p14="http://schemas.microsoft.com/office/powerpoint/2010/main" val="2022854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F682F2A-D018-4EB0-83C9-BF1179AF0760}" type="datetimeFigureOut">
              <a:rPr lang="it-IT" smtClean="0"/>
              <a:t>28/03/2016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609135E-780B-416F-9CA3-877062507440}" type="slidenum">
              <a:rPr lang="it-IT" smtClean="0"/>
              <a:t>‹N›</a:t>
            </a:fld>
            <a:endParaRPr lang="it-IT"/>
          </a:p>
        </p:txBody>
      </p:sp>
    </p:spTree>
    <p:extLst>
      <p:ext uri="{BB962C8B-B14F-4D97-AF65-F5344CB8AC3E}">
        <p14:creationId xmlns:p14="http://schemas.microsoft.com/office/powerpoint/2010/main" val="21657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F682F2A-D018-4EB0-83C9-BF1179AF0760}" type="datetimeFigureOut">
              <a:rPr lang="it-IT" smtClean="0"/>
              <a:t>28/03/2016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609135E-780B-416F-9CA3-877062507440}" type="slidenum">
              <a:rPr lang="it-IT" smtClean="0"/>
              <a:t>‹N›</a:t>
            </a:fld>
            <a:endParaRPr lang="it-IT"/>
          </a:p>
        </p:txBody>
      </p:sp>
    </p:spTree>
    <p:extLst>
      <p:ext uri="{BB962C8B-B14F-4D97-AF65-F5344CB8AC3E}">
        <p14:creationId xmlns:p14="http://schemas.microsoft.com/office/powerpoint/2010/main" val="244312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F682F2A-D018-4EB0-83C9-BF1179AF0760}" type="datetimeFigureOut">
              <a:rPr lang="it-IT" smtClean="0"/>
              <a:t>28/03/2016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609135E-780B-416F-9CA3-877062507440}" type="slidenum">
              <a:rPr lang="it-IT" smtClean="0"/>
              <a:t>‹N›</a:t>
            </a:fld>
            <a:endParaRPr lang="it-IT"/>
          </a:p>
        </p:txBody>
      </p:sp>
    </p:spTree>
    <p:extLst>
      <p:ext uri="{BB962C8B-B14F-4D97-AF65-F5344CB8AC3E}">
        <p14:creationId xmlns:p14="http://schemas.microsoft.com/office/powerpoint/2010/main" val="2937477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F682F2A-D018-4EB0-83C9-BF1179AF0760}" type="datetimeFigureOut">
              <a:rPr lang="it-IT" smtClean="0"/>
              <a:t>28/03/2016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609135E-780B-416F-9CA3-877062507440}" type="slidenum">
              <a:rPr lang="it-IT" smtClean="0"/>
              <a:t>‹N›</a:t>
            </a:fld>
            <a:endParaRPr lang="it-IT"/>
          </a:p>
        </p:txBody>
      </p:sp>
    </p:spTree>
    <p:extLst>
      <p:ext uri="{BB962C8B-B14F-4D97-AF65-F5344CB8AC3E}">
        <p14:creationId xmlns:p14="http://schemas.microsoft.com/office/powerpoint/2010/main" val="1859804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82F2A-D018-4EB0-83C9-BF1179AF0760}" type="datetimeFigureOut">
              <a:rPr lang="it-IT" smtClean="0"/>
              <a:t>28/03/2016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9135E-780B-416F-9CA3-877062507440}" type="slidenum">
              <a:rPr lang="it-IT" smtClean="0"/>
              <a:t>‹N›</a:t>
            </a:fld>
            <a:endParaRPr lang="it-IT"/>
          </a:p>
        </p:txBody>
      </p:sp>
    </p:spTree>
    <p:extLst>
      <p:ext uri="{BB962C8B-B14F-4D97-AF65-F5344CB8AC3E}">
        <p14:creationId xmlns:p14="http://schemas.microsoft.com/office/powerpoint/2010/main" val="1872809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130" cy="6858000"/>
          </a:xfrm>
          <a:prstGeom prst="rect">
            <a:avLst/>
          </a:prstGeom>
        </p:spPr>
      </p:pic>
    </p:spTree>
    <p:extLst>
      <p:ext uri="{BB962C8B-B14F-4D97-AF65-F5344CB8AC3E}">
        <p14:creationId xmlns:p14="http://schemas.microsoft.com/office/powerpoint/2010/main" val="308121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23" y="0"/>
            <a:ext cx="9105235" cy="6453336"/>
          </a:xfrm>
        </p:spPr>
      </p:pic>
    </p:spTree>
    <p:extLst>
      <p:ext uri="{BB962C8B-B14F-4D97-AF65-F5344CB8AC3E}">
        <p14:creationId xmlns:p14="http://schemas.microsoft.com/office/powerpoint/2010/main" val="2442469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6571"/>
            <a:ext cx="4586730" cy="6851429"/>
          </a:xfrm>
        </p:spPr>
      </p:pic>
    </p:spTree>
    <p:extLst>
      <p:ext uri="{BB962C8B-B14F-4D97-AF65-F5344CB8AC3E}">
        <p14:creationId xmlns:p14="http://schemas.microsoft.com/office/powerpoint/2010/main" val="218769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43" y="0"/>
            <a:ext cx="9094471" cy="6093296"/>
          </a:xfrm>
        </p:spPr>
      </p:pic>
    </p:spTree>
    <p:extLst>
      <p:ext uri="{BB962C8B-B14F-4D97-AF65-F5344CB8AC3E}">
        <p14:creationId xmlns:p14="http://schemas.microsoft.com/office/powerpoint/2010/main" val="1832686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201945" cy="6165304"/>
          </a:xfrm>
        </p:spPr>
      </p:pic>
    </p:spTree>
    <p:extLst>
      <p:ext uri="{BB962C8B-B14F-4D97-AF65-F5344CB8AC3E}">
        <p14:creationId xmlns:p14="http://schemas.microsoft.com/office/powerpoint/2010/main" val="2607256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38" y="-26609"/>
            <a:ext cx="9241660" cy="6191913"/>
          </a:xfrm>
        </p:spPr>
      </p:pic>
    </p:spTree>
    <p:extLst>
      <p:ext uri="{BB962C8B-B14F-4D97-AF65-F5344CB8AC3E}">
        <p14:creationId xmlns:p14="http://schemas.microsoft.com/office/powerpoint/2010/main" val="2995698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201945" cy="6165304"/>
          </a:xfrm>
        </p:spPr>
      </p:pic>
    </p:spTree>
    <p:extLst>
      <p:ext uri="{BB962C8B-B14F-4D97-AF65-F5344CB8AC3E}">
        <p14:creationId xmlns:p14="http://schemas.microsoft.com/office/powerpoint/2010/main" val="2000074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201946" cy="6165304"/>
          </a:xfrm>
        </p:spPr>
      </p:pic>
    </p:spTree>
    <p:extLst>
      <p:ext uri="{BB962C8B-B14F-4D97-AF65-F5344CB8AC3E}">
        <p14:creationId xmlns:p14="http://schemas.microsoft.com/office/powerpoint/2010/main" val="3919612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001" y="0"/>
            <a:ext cx="5394690" cy="6858000"/>
          </a:xfrm>
        </p:spPr>
      </p:pic>
    </p:spTree>
    <p:extLst>
      <p:ext uri="{BB962C8B-B14F-4D97-AF65-F5344CB8AC3E}">
        <p14:creationId xmlns:p14="http://schemas.microsoft.com/office/powerpoint/2010/main" val="174505491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549</Words>
  <Application>Microsoft Office PowerPoint</Application>
  <PresentationFormat>Presentazione su schermo (4:3)</PresentationFormat>
  <Paragraphs>31</Paragraphs>
  <Slides>9</Slides>
  <Notes>9</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lenovo</dc:creator>
  <cp:lastModifiedBy>lenovo</cp:lastModifiedBy>
  <cp:revision>3</cp:revision>
  <dcterms:created xsi:type="dcterms:W3CDTF">2016-03-28T20:02:15Z</dcterms:created>
  <dcterms:modified xsi:type="dcterms:W3CDTF">2016-03-28T20:24:31Z</dcterms:modified>
</cp:coreProperties>
</file>