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9" r:id="rId4"/>
    <p:sldId id="258" r:id="rId5"/>
    <p:sldId id="26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0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7BA2-01E4-44EC-B453-537D65BA9D29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633-F20A-495A-A3C2-EFB8C416CB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316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7BA2-01E4-44EC-B453-537D65BA9D29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633-F20A-495A-A3C2-EFB8C416CB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7841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7BA2-01E4-44EC-B453-537D65BA9D29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633-F20A-495A-A3C2-EFB8C416CB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749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7BA2-01E4-44EC-B453-537D65BA9D29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633-F20A-495A-A3C2-EFB8C416CB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9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7BA2-01E4-44EC-B453-537D65BA9D29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633-F20A-495A-A3C2-EFB8C416CB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7454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7BA2-01E4-44EC-B453-537D65BA9D29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633-F20A-495A-A3C2-EFB8C416CB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1615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7BA2-01E4-44EC-B453-537D65BA9D29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633-F20A-495A-A3C2-EFB8C416CB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745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7BA2-01E4-44EC-B453-537D65BA9D29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633-F20A-495A-A3C2-EFB8C416CB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64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7BA2-01E4-44EC-B453-537D65BA9D29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633-F20A-495A-A3C2-EFB8C416CB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679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7BA2-01E4-44EC-B453-537D65BA9D29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633-F20A-495A-A3C2-EFB8C416CB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089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7BA2-01E4-44EC-B453-537D65BA9D29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633-F20A-495A-A3C2-EFB8C416CB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819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67BA2-01E4-44EC-B453-537D65BA9D29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E9633-F20A-495A-A3C2-EFB8C416CB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72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365841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di casa Santi, </a:t>
            </a:r>
            <a:br>
              <a:rPr lang="it-IT" sz="2000" dirty="0" smtClean="0"/>
            </a:br>
            <a:r>
              <a:rPr lang="it-IT" sz="2000" dirty="0" smtClean="0"/>
              <a:t>1498 circa,  </a:t>
            </a:r>
            <a:br>
              <a:rPr lang="it-IT" sz="2000" dirty="0" smtClean="0"/>
            </a:br>
            <a:r>
              <a:rPr lang="it-IT" sz="2000" dirty="0" smtClean="0"/>
              <a:t>affresco, </a:t>
            </a:r>
            <a:br>
              <a:rPr lang="it-IT" sz="2000" dirty="0" smtClean="0"/>
            </a:br>
            <a:r>
              <a:rPr lang="it-IT" sz="2000" dirty="0" smtClean="0"/>
              <a:t>Urbino, </a:t>
            </a:r>
            <a:br>
              <a:rPr lang="it-IT" sz="2000" dirty="0" smtClean="0"/>
            </a:br>
            <a:r>
              <a:rPr lang="it-IT" sz="2000" dirty="0" smtClean="0"/>
              <a:t>Casa Santi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693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1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20272" y="274638"/>
            <a:ext cx="2123728" cy="380243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</a:t>
            </a:r>
            <a:br>
              <a:rPr lang="it-IT" sz="2000" dirty="0" smtClean="0"/>
            </a:br>
            <a:r>
              <a:rPr lang="it-IT" sz="2000" dirty="0" smtClean="0"/>
              <a:t>della Foligno, </a:t>
            </a:r>
            <a:br>
              <a:rPr lang="it-IT" sz="2000" dirty="0" smtClean="0"/>
            </a:br>
            <a:r>
              <a:rPr lang="it-IT" sz="2000" dirty="0" smtClean="0"/>
              <a:t>1513-14,</a:t>
            </a:r>
            <a:br>
              <a:rPr lang="it-IT" sz="2000" dirty="0" smtClean="0"/>
            </a:br>
            <a:r>
              <a:rPr lang="it-IT" sz="2000" dirty="0" smtClean="0"/>
              <a:t>olio su tavola,  </a:t>
            </a:r>
            <a:br>
              <a:rPr lang="it-IT" sz="2000" dirty="0" smtClean="0"/>
            </a:br>
            <a:r>
              <a:rPr lang="it-IT" sz="2000" dirty="0" smtClean="0"/>
              <a:t>Firenze,</a:t>
            </a:r>
            <a:br>
              <a:rPr lang="it-IT" sz="2000" dirty="0" smtClean="0"/>
            </a:br>
            <a:r>
              <a:rPr lang="it-IT" sz="2000" dirty="0" smtClean="0"/>
              <a:t>Palazzo Pitti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" y="35319"/>
            <a:ext cx="6921742" cy="683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736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459452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del prato, </a:t>
            </a:r>
            <a:br>
              <a:rPr lang="it-IT" sz="2000" dirty="0" smtClean="0"/>
            </a:br>
            <a:r>
              <a:rPr lang="it-IT" sz="2000" dirty="0" smtClean="0"/>
              <a:t>( Madonna del Belvedere ),</a:t>
            </a:r>
            <a:br>
              <a:rPr lang="it-IT" sz="2000" dirty="0" smtClean="0"/>
            </a:br>
            <a:r>
              <a:rPr lang="it-IT" sz="2000" dirty="0" smtClean="0"/>
              <a:t>1506, </a:t>
            </a:r>
            <a:br>
              <a:rPr lang="it-IT" sz="2000" dirty="0" smtClean="0"/>
            </a:br>
            <a:r>
              <a:rPr lang="it-IT" sz="2000" dirty="0" smtClean="0"/>
              <a:t>olio su tavola</a:t>
            </a:r>
            <a:r>
              <a:rPr lang="it-IT" sz="2000" dirty="0" smtClean="0"/>
              <a:t>,</a:t>
            </a:r>
            <a:br>
              <a:rPr lang="it-IT" sz="2000" dirty="0" smtClean="0"/>
            </a:br>
            <a:r>
              <a:rPr lang="it-IT" sz="2000" dirty="0" err="1" smtClean="0"/>
              <a:t>113X88</a:t>
            </a:r>
            <a:r>
              <a:rPr lang="it-IT" sz="2000" smtClean="0"/>
              <a:t>, </a:t>
            </a:r>
            <a:r>
              <a:rPr lang="it-IT" sz="2000" smtClean="0"/>
              <a:t> 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Vienna,</a:t>
            </a:r>
            <a:br>
              <a:rPr lang="it-IT" sz="2000" dirty="0" smtClean="0"/>
            </a:br>
            <a:r>
              <a:rPr lang="it-IT" sz="2000" dirty="0" smtClean="0"/>
              <a:t>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0752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028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301034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di Foligno, </a:t>
            </a:r>
            <a:br>
              <a:rPr lang="it-IT" sz="2000" dirty="0" smtClean="0"/>
            </a:br>
            <a:r>
              <a:rPr lang="it-IT" sz="2000" dirty="0" smtClean="0"/>
              <a:t>1511-12, </a:t>
            </a:r>
            <a:br>
              <a:rPr lang="it-IT" sz="2000" dirty="0" smtClean="0"/>
            </a:br>
            <a:r>
              <a:rPr lang="it-IT" sz="2000" dirty="0" smtClean="0"/>
              <a:t>olio su tavola,</a:t>
            </a:r>
            <a:br>
              <a:rPr lang="it-IT" sz="2000" dirty="0" smtClean="0"/>
            </a:br>
            <a:r>
              <a:rPr lang="it-IT" sz="2000" dirty="0" smtClean="0"/>
              <a:t> Citta del Vaticano, </a:t>
            </a:r>
            <a:br>
              <a:rPr lang="it-IT" sz="2000" dirty="0" smtClean="0"/>
            </a:br>
            <a:r>
              <a:rPr lang="it-IT" sz="2000" dirty="0" smtClean="0"/>
              <a:t>Pinacoteca Vaticana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6"/>
            <a:ext cx="4644008" cy="696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594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/>
              <a:t>Sacra Famiglia con Rafael, Tobia e San Girolamo, o Vergine del pesce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144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088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314600" cy="1143000"/>
          </a:xfrm>
        </p:spPr>
        <p:txBody>
          <a:bodyPr/>
          <a:lstStyle/>
          <a:p>
            <a:r>
              <a:rPr lang="it-IT" dirty="0" smtClean="0"/>
              <a:t>?</a:t>
            </a:r>
            <a:endParaRPr lang="it-I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91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154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</a:t>
            </a:r>
            <a:r>
              <a:rPr lang="it-IT" sz="2000" dirty="0" err="1" smtClean="0"/>
              <a:t>Esterhazi</a:t>
            </a:r>
            <a:r>
              <a:rPr lang="it-IT" sz="2000" dirty="0" smtClean="0"/>
              <a:t>, </a:t>
            </a:r>
            <a:br>
              <a:rPr lang="it-IT" sz="2000" dirty="0" smtClean="0"/>
            </a:br>
            <a:r>
              <a:rPr lang="it-IT" sz="2000" dirty="0" smtClean="0"/>
              <a:t>1508, Budapest, </a:t>
            </a:r>
            <a:br>
              <a:rPr lang="it-IT" sz="2000" dirty="0" smtClean="0"/>
            </a:br>
            <a:r>
              <a:rPr lang="it-IT" sz="2000" dirty="0" smtClean="0"/>
              <a:t>Museo delle belle Arti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5119060" cy="70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289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92280" y="260648"/>
            <a:ext cx="196490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Madonna d’Alba, 1511, Washington, National Gallery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" y="5850"/>
            <a:ext cx="6913881" cy="685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915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409046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Sistina, </a:t>
            </a:r>
            <a:br>
              <a:rPr lang="it-IT" sz="2000" dirty="0" smtClean="0"/>
            </a:br>
            <a:r>
              <a:rPr lang="it-IT" sz="2000" dirty="0" smtClean="0"/>
              <a:t>1513-14, </a:t>
            </a:r>
            <a:br>
              <a:rPr lang="it-IT" sz="2000" dirty="0" smtClean="0"/>
            </a:br>
            <a:r>
              <a:rPr lang="it-IT" sz="2000" dirty="0" smtClean="0"/>
              <a:t>olio su tela, </a:t>
            </a:r>
            <a:br>
              <a:rPr lang="it-IT" sz="2000" dirty="0" smtClean="0"/>
            </a:br>
            <a:r>
              <a:rPr lang="it-IT" sz="2000" dirty="0" smtClean="0"/>
              <a:t>Dresda, </a:t>
            </a:r>
            <a:br>
              <a:rPr lang="it-IT" sz="2000" dirty="0" smtClean="0"/>
            </a:br>
            <a:r>
              <a:rPr lang="it-IT" sz="2000" dirty="0" err="1" smtClean="0"/>
              <a:t>Gemaldegalerie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" y="0"/>
            <a:ext cx="5022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6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372200" y="2130425"/>
            <a:ext cx="2592288" cy="1470025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Raffaello, </a:t>
            </a:r>
            <a:br>
              <a:rPr lang="it-IT" sz="2000" dirty="0" smtClean="0"/>
            </a:br>
            <a:r>
              <a:rPr lang="it-IT" sz="2000" dirty="0" smtClean="0"/>
              <a:t>Madonna Sistina, </a:t>
            </a:r>
            <a:br>
              <a:rPr lang="it-IT" sz="2000" dirty="0" smtClean="0"/>
            </a:br>
            <a:r>
              <a:rPr lang="it-IT" sz="2000" dirty="0" smtClean="0"/>
              <a:t>1513-14, </a:t>
            </a:r>
            <a:br>
              <a:rPr lang="it-IT" sz="2000" dirty="0" smtClean="0"/>
            </a:br>
            <a:r>
              <a:rPr lang="it-IT" sz="2000" dirty="0" smtClean="0"/>
              <a:t>part., </a:t>
            </a:r>
            <a:br>
              <a:rPr lang="it-IT" sz="2000" dirty="0" smtClean="0"/>
            </a:br>
            <a:r>
              <a:rPr lang="it-IT" sz="2000" dirty="0" smtClean="0"/>
              <a:t>olio su tela, </a:t>
            </a:r>
            <a:br>
              <a:rPr lang="it-IT" sz="2000" dirty="0" smtClean="0"/>
            </a:br>
            <a:r>
              <a:rPr lang="it-IT" sz="2000" dirty="0" smtClean="0"/>
              <a:t>Dresda, </a:t>
            </a:r>
            <a:br>
              <a:rPr lang="it-IT" sz="2000" dirty="0" smtClean="0"/>
            </a:br>
            <a:r>
              <a:rPr lang="it-IT" sz="2000" dirty="0" err="1" smtClean="0"/>
              <a:t>Gamaldegalerie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esktop\SALMI\Digitalizzato_202003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32" y="-78092"/>
            <a:ext cx="6110899" cy="69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490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423448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del cardellino, 1505-06, </a:t>
            </a:r>
            <a:br>
              <a:rPr lang="it-IT" sz="2000" dirty="0" smtClean="0"/>
            </a:br>
            <a:r>
              <a:rPr lang="it-IT" sz="2000" dirty="0" smtClean="0"/>
              <a:t>olio su tavola, </a:t>
            </a:r>
            <a:br>
              <a:rPr lang="it-IT" sz="2000" dirty="0" smtClean="0"/>
            </a:br>
            <a:r>
              <a:rPr lang="it-IT" sz="2000" dirty="0" smtClean="0"/>
              <a:t>Firenze, </a:t>
            </a:r>
            <a:br>
              <a:rPr lang="it-IT" sz="2000" dirty="0" smtClean="0"/>
            </a:br>
            <a:r>
              <a:rPr lang="it-IT" sz="2000" dirty="0" smtClean="0"/>
              <a:t>Galleria degli Uffizi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" y="-23865"/>
            <a:ext cx="5043509" cy="688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43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322637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cl Bambino, 1517-18, </a:t>
            </a:r>
            <a:br>
              <a:rPr lang="it-IT" sz="2000" dirty="0" smtClean="0"/>
            </a:br>
            <a:r>
              <a:rPr lang="it-IT" sz="2000" dirty="0" smtClean="0"/>
              <a:t>oli </a:t>
            </a:r>
            <a:r>
              <a:rPr lang="it-IT" sz="2000" dirty="0" err="1" smtClean="0"/>
              <a:t>osu</a:t>
            </a:r>
            <a:r>
              <a:rPr lang="it-IT" sz="2000" dirty="0" smtClean="0"/>
              <a:t> tela, </a:t>
            </a:r>
            <a:br>
              <a:rPr lang="it-IT" sz="2000" dirty="0" smtClean="0"/>
            </a:br>
            <a:r>
              <a:rPr lang="it-IT" sz="2000" dirty="0" smtClean="0"/>
              <a:t>recente attribuzione </a:t>
            </a:r>
            <a:br>
              <a:rPr lang="it-IT" sz="2000" dirty="0" smtClean="0"/>
            </a:br>
            <a:r>
              <a:rPr lang="it-IT" sz="2000" dirty="0" smtClean="0"/>
              <a:t>a Raffaello,  </a:t>
            </a:r>
            <a:br>
              <a:rPr lang="it-IT" sz="2000" dirty="0" smtClean="0"/>
            </a:br>
            <a:r>
              <a:rPr lang="it-IT" sz="2000" dirty="0" smtClean="0"/>
              <a:t>Praga, </a:t>
            </a:r>
            <a:br>
              <a:rPr lang="it-IT" sz="2000" dirty="0" smtClean="0"/>
            </a:br>
            <a:r>
              <a:rPr lang="it-IT" sz="2000" dirty="0" smtClean="0"/>
              <a:t>collezione privata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581156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852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430649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del Granduca, </a:t>
            </a:r>
            <a:br>
              <a:rPr lang="it-IT" sz="2000" dirty="0" smtClean="0"/>
            </a:br>
            <a:r>
              <a:rPr lang="it-IT" sz="2000" dirty="0" smtClean="0"/>
              <a:t>1504 circa, </a:t>
            </a:r>
            <a:br>
              <a:rPr lang="it-IT" sz="2000" dirty="0" smtClean="0"/>
            </a:br>
            <a:r>
              <a:rPr lang="it-IT" sz="2000" dirty="0" smtClean="0"/>
              <a:t>olio su tavola, </a:t>
            </a:r>
            <a:br>
              <a:rPr lang="it-IT" sz="2000" dirty="0" smtClean="0"/>
            </a:br>
            <a:r>
              <a:rPr lang="it-IT" sz="2000" dirty="0" smtClean="0"/>
              <a:t>Firenze, </a:t>
            </a:r>
            <a:br>
              <a:rPr lang="it-IT" sz="2000" dirty="0" smtClean="0"/>
            </a:br>
            <a:r>
              <a:rPr lang="it-IT" sz="2000" dirty="0" smtClean="0"/>
              <a:t>Palazzo Pitti,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" y="0"/>
            <a:ext cx="48561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765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8264" y="274638"/>
            <a:ext cx="2088232" cy="452251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d’Alba, olio su tavola, Washington, National Gallery of Art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04248" cy="69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7737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75</Words>
  <Application>Microsoft Office PowerPoint</Application>
  <PresentationFormat>Presentazione su schermo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Madonna di casa Santi,  1498 circa,   affresco,  Urbino,  Casa Santi</vt:lpstr>
      <vt:lpstr>Madonna Esterhazi,  1508, Budapest,  Museo delle belle Arti</vt:lpstr>
      <vt:lpstr>Madonna d’Alba, 1511, Washington, National Gallery</vt:lpstr>
      <vt:lpstr>Madonna Sistina,  1513-14,  olio su tela,  Dresda,  Gemaldegalerie</vt:lpstr>
      <vt:lpstr>Raffaello,  Madonna Sistina,  1513-14,  part.,  olio su tela,  Dresda,  Gamaldegalerie</vt:lpstr>
      <vt:lpstr>Madonna del cardellino, 1505-06,  olio su tavola,  Firenze,  Galleria degli Uffizi</vt:lpstr>
      <vt:lpstr>Madonna cl Bambino, 1517-18,  oli osu tela,  recente attribuzione  a Raffaello,   Praga,  collezione privata</vt:lpstr>
      <vt:lpstr>Madonna del Granduca,  1504 circa,  olio su tavola,  Firenze,  Palazzo Pitti,</vt:lpstr>
      <vt:lpstr>Madonna d’Alba, olio su tavola, Washington, National Gallery of Art</vt:lpstr>
      <vt:lpstr>Madonna  della Foligno,  1513-14, olio su tavola,   Firenze, Palazzo Pitti</vt:lpstr>
      <vt:lpstr>Madonna del prato,  ( Madonna del Belvedere ), 1506,  olio su tavola, 113X88,   Vienna,  Kunsthistorisches Museum</vt:lpstr>
      <vt:lpstr>Madonna di Foligno,  1511-12,  olio su tavola,  Citta del Vaticano,  Pinacoteca Vaticana</vt:lpstr>
      <vt:lpstr>Sacra Famiglia con Rafael, Tobia e San Girolamo, o Vergine del pesce</vt:lpstr>
      <vt:lpstr>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Madonna di casa Santi,  1498 circa,   affresco,  Urbino,  Casa Santi</dc:title>
  <dc:creator>lenovo</dc:creator>
  <cp:lastModifiedBy>lenovo</cp:lastModifiedBy>
  <cp:revision>6</cp:revision>
  <dcterms:created xsi:type="dcterms:W3CDTF">2020-03-13T07:09:51Z</dcterms:created>
  <dcterms:modified xsi:type="dcterms:W3CDTF">2020-03-17T15:31:52Z</dcterms:modified>
</cp:coreProperties>
</file>