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1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572"/>
    </p:cViewPr>
  </p:notesTextViewPr>
  <p:sorterViewPr>
    <p:cViewPr>
      <p:scale>
        <a:sx n="100" d="100"/>
        <a:sy n="100" d="100"/>
      </p:scale>
      <p:origin x="0" y="1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858C-15EA-457F-A303-4A7147F8F228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8C47-45E2-490F-8FDC-ECCF87C579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1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Dove: Supplizio di Dirce detto Toro Farnese</a:t>
            </a:r>
          </a:p>
          <a:p>
            <a:r>
              <a:rPr lang="it-IT" dirty="0" smtClean="0"/>
              <a:t>Realizzazione: II-I sec </a:t>
            </a:r>
            <a:r>
              <a:rPr lang="it-IT" dirty="0" err="1" smtClean="0"/>
              <a:t>a.C</a:t>
            </a:r>
            <a:endParaRPr lang="it-IT" dirty="0" smtClean="0"/>
          </a:p>
          <a:p>
            <a:r>
              <a:rPr lang="it-IT" dirty="0" smtClean="0"/>
              <a:t>L’imponente gruppo scultoreo fu attribuito ai fratelli Apollonio e </a:t>
            </a:r>
            <a:r>
              <a:rPr lang="it-IT" dirty="0" err="1" smtClean="0"/>
              <a:t>Taurisco</a:t>
            </a:r>
            <a:r>
              <a:rPr lang="it-IT" dirty="0" smtClean="0"/>
              <a:t> dallo storico Plinio il Vecchio. Dirce, colpevole di aver trattato come una schiava la nipote Antiope, viene dai figli di questa, Anfione e </a:t>
            </a:r>
            <a:r>
              <a:rPr lang="it-IT" dirty="0" err="1" smtClean="0"/>
              <a:t>Zeto</a:t>
            </a:r>
            <a:r>
              <a:rPr lang="it-IT" dirty="0" smtClean="0"/>
              <a:t>, legata ad un toro inferocito che trascinandola la uccide. La “montagna di marmo”, com’è comunemente chiamata, fu rinvenuta nelle terme di Caracalla a Roma nel 1545, durante gli scavi commissionati da Paolo III Farnese. Giunse a Napoli nel 1788 insieme ad altre sculture antiche destinate al decoro della Villa Comunale, dove rimase fino al 1826.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8C47-45E2-490F-8FDC-ECCF87C579B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5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Dove: Cammeo con scena allegorica ambientata in Egitto detta Tazza Farnese</a:t>
            </a:r>
          </a:p>
          <a:p>
            <a:r>
              <a:rPr lang="it-IT" dirty="0" smtClean="0"/>
              <a:t>Realizzazione: II-I sec. </a:t>
            </a:r>
            <a:r>
              <a:rPr lang="it-IT" dirty="0" err="1" smtClean="0"/>
              <a:t>a.C</a:t>
            </a:r>
            <a:endParaRPr lang="it-IT" dirty="0" smtClean="0"/>
          </a:p>
          <a:p>
            <a:r>
              <a:rPr lang="it-IT" dirty="0" smtClean="0"/>
              <a:t>La Tazza Farnese è considerata il più grande cammeo del mondo. Già in possesso di Federico II nel 1239, appartenne tra gli altri ad Alfonso IV d’Aragona, Lorenzo il Magnifico e  Margherita d’Austria, prima di entrare nella Collezione Farnese. La scena che è rappresentata sulla superficie interna è solitamente identificata come un’allegoria del Nilo e dei suoi molteplici effetti benefici per l’Egitto. La parte esterna è invece decorata da una grande Gorgone.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8C47-45E2-490F-8FDC-ECCF87C579B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6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Dove: Statua di Ercole detto Ercole Farnese</a:t>
            </a:r>
          </a:p>
          <a:p>
            <a:r>
              <a:rPr lang="it-IT" dirty="0" smtClean="0"/>
              <a:t>Realizzazione: III</a:t>
            </a:r>
          </a:p>
          <a:p>
            <a:r>
              <a:rPr lang="it-IT" dirty="0" smtClean="0"/>
              <a:t>Il marmo, copia dell’originale bronzeo di </a:t>
            </a:r>
            <a:r>
              <a:rPr lang="it-IT" dirty="0" err="1" smtClean="0"/>
              <a:t>Lisippo</a:t>
            </a:r>
            <a:r>
              <a:rPr lang="it-IT" dirty="0" smtClean="0"/>
              <a:t> del IV secolo d.C., raffigura l’eroe greco in riposo dopo la “fatica” nel giardino delle Esperidi. La scultura fu rinvenuta a Roma, nelle Terme di Caracalla, priva dell’avambraccio sinistro (risarcito in gesso), e delle gambe poi reintegrate dallo scultore Guglielmo della Porta, e successivamente rimosse per apporvi quelle originali alla fine del XVIII secolo.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8C47-45E2-490F-8FDC-ECCF87C579B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59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Dove: Alessandro Magno che combatte contro Dario III a Isso</a:t>
            </a:r>
          </a:p>
          <a:p>
            <a:r>
              <a:rPr lang="it-IT" dirty="0" smtClean="0"/>
              <a:t>Realizzazione: I sec </a:t>
            </a:r>
            <a:r>
              <a:rPr lang="it-IT" dirty="0" err="1" smtClean="0"/>
              <a:t>a.C</a:t>
            </a:r>
            <a:endParaRPr lang="it-IT" dirty="0" smtClean="0"/>
          </a:p>
          <a:p>
            <a:r>
              <a:rPr lang="it-IT" dirty="0" smtClean="0"/>
              <a:t>Il mosaico proveniente dalla Casa del Fauno di Pompei, è probabilmente una copia da un originale del pittore greco </a:t>
            </a:r>
            <a:r>
              <a:rPr lang="it-IT" dirty="0" err="1" smtClean="0"/>
              <a:t>Filosseno</a:t>
            </a:r>
            <a:r>
              <a:rPr lang="it-IT" dirty="0" smtClean="0"/>
              <a:t> di </a:t>
            </a:r>
            <a:r>
              <a:rPr lang="it-IT" dirty="0" err="1" smtClean="0"/>
              <a:t>Eretria</a:t>
            </a:r>
            <a:r>
              <a:rPr lang="it-IT" dirty="0" smtClean="0"/>
              <a:t> (IV secolo a.C.). </a:t>
            </a:r>
            <a:r>
              <a:rPr lang="it-IT" smtClean="0"/>
              <a:t>La scena rappresentata è la celebre battaglia di Isso che segnò con la vittoria di Alessandro Magno, raffigurato in sella al suo destriero Bucefalo, il definitivo tramonto dell’impero Persiano e l’espansione della Macedonia verso il continente asiatico.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8C47-45E2-490F-8FDC-ECCF87C579B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60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18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05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16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7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06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54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1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420D-91C5-4B69-8F12-AA480AD00AAE}" type="datetimeFigureOut">
              <a:rPr lang="it-IT" smtClean="0"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9A54-B557-49DF-A664-01E75C6774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04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Napoli, facciata del Museo archeologico di Napoli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9807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Naoforo</a:t>
            </a:r>
            <a:r>
              <a:rPr lang="it-IT" sz="2000" dirty="0" smtClean="0"/>
              <a:t> Farnese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"/>
            <a:ext cx="4114084" cy="6855093"/>
          </a:xfrm>
        </p:spPr>
      </p:pic>
    </p:spTree>
    <p:extLst>
      <p:ext uri="{BB962C8B-B14F-4D97-AF65-F5344CB8AC3E}">
        <p14:creationId xmlns:p14="http://schemas.microsoft.com/office/powerpoint/2010/main" val="2212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Mummia</a:t>
            </a:r>
            <a:endParaRPr lang="it-IT" sz="2000" dirty="0"/>
          </a:p>
        </p:txBody>
      </p:sp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" y="17918"/>
            <a:ext cx="8292525" cy="6219394"/>
          </a:xfrm>
        </p:spPr>
      </p:pic>
    </p:spTree>
    <p:extLst>
      <p:ext uri="{BB962C8B-B14F-4D97-AF65-F5344CB8AC3E}">
        <p14:creationId xmlns:p14="http://schemas.microsoft.com/office/powerpoint/2010/main" val="25698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021288"/>
            <a:ext cx="8507288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Una mummia di bambino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5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36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Nike ritrovata nel 1893 in una borgata di Napoli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1"/>
            <a:ext cx="5148064" cy="6866232"/>
          </a:xfrm>
        </p:spPr>
      </p:pic>
    </p:spTree>
    <p:extLst>
      <p:ext uri="{BB962C8B-B14F-4D97-AF65-F5344CB8AC3E}">
        <p14:creationId xmlns:p14="http://schemas.microsoft.com/office/powerpoint/2010/main" val="106030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7444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Supplizio di Dirce detto Toro Farnese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90828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Cammeo con scena allegorica ambientata in Egitto </a:t>
            </a:r>
            <a:r>
              <a:rPr lang="it-IT" sz="2000" dirty="0" err="1" smtClean="0"/>
              <a:t>dettaTazza</a:t>
            </a:r>
            <a:r>
              <a:rPr lang="it-IT" sz="2000" dirty="0" smtClean="0"/>
              <a:t> Farnese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" y="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7996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7444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Statua di Ercole detto Ercole Farnese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7739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Alessandro Magno che combatte contro Dario a Isso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8411525" cy="6308644"/>
          </a:xfrm>
        </p:spPr>
      </p:pic>
    </p:spTree>
    <p:extLst>
      <p:ext uri="{BB962C8B-B14F-4D97-AF65-F5344CB8AC3E}">
        <p14:creationId xmlns:p14="http://schemas.microsoft.com/office/powerpoint/2010/main" val="38751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363272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della facciata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0"/>
            <a:ext cx="8311142" cy="6233357"/>
          </a:xfrm>
        </p:spPr>
      </p:pic>
    </p:spTree>
    <p:extLst>
      <p:ext uri="{BB962C8B-B14F-4D97-AF65-F5344CB8AC3E}">
        <p14:creationId xmlns:p14="http://schemas.microsoft.com/office/powerpoint/2010/main" val="408441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21288"/>
            <a:ext cx="86868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Salone della Meridiana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15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Sala 84: volta affrescata da Paolo Vetri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7081" cy="6237311"/>
          </a:xfrm>
        </p:spPr>
      </p:pic>
    </p:spTree>
    <p:extLst>
      <p:ext uri="{BB962C8B-B14F-4D97-AF65-F5344CB8AC3E}">
        <p14:creationId xmlns:p14="http://schemas.microsoft.com/office/powerpoint/2010/main" val="916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363272" cy="105273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Sala dei Grandi Bronzi prima dell’</a:t>
            </a:r>
            <a:r>
              <a:rPr lang="it-IT" sz="2000" dirty="0" err="1" smtClean="0"/>
              <a:t>alestimento</a:t>
            </a:r>
            <a:r>
              <a:rPr lang="it-IT" sz="2000" dirty="0" smtClean="0"/>
              <a:t> operato da Ettore </a:t>
            </a:r>
            <a:r>
              <a:rPr lang="it-IT" sz="2000" dirty="0" err="1" smtClean="0"/>
              <a:t>Pais</a:t>
            </a:r>
            <a:r>
              <a:rPr lang="it-IT" sz="2000" dirty="0" smtClean="0"/>
              <a:t>, (1901)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0"/>
            <a:ext cx="8474188" cy="6165304"/>
          </a:xfrm>
        </p:spPr>
      </p:pic>
    </p:spTree>
    <p:extLst>
      <p:ext uri="{BB962C8B-B14F-4D97-AF65-F5344CB8AC3E}">
        <p14:creationId xmlns:p14="http://schemas.microsoft.com/office/powerpoint/2010/main" val="26083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Collezione dei Vasi Dipinti,</a:t>
            </a:r>
            <a:br>
              <a:rPr lang="it-IT" sz="2000" dirty="0" smtClean="0"/>
            </a:br>
            <a:r>
              <a:rPr lang="it-IT" sz="2000" dirty="0" smtClean="0"/>
              <a:t>foto 1914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" y="1961"/>
            <a:ext cx="5022738" cy="6856039"/>
          </a:xfrm>
        </p:spPr>
      </p:pic>
    </p:spTree>
    <p:extLst>
      <p:ext uri="{BB962C8B-B14F-4D97-AF65-F5344CB8AC3E}">
        <p14:creationId xmlns:p14="http://schemas.microsoft.com/office/powerpoint/2010/main" val="26577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Collezione dei ritratti greci. Omero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" y="-21366"/>
            <a:ext cx="4824240" cy="6879366"/>
          </a:xfrm>
        </p:spPr>
      </p:pic>
    </p:spTree>
    <p:extLst>
      <p:ext uri="{BB962C8B-B14F-4D97-AF65-F5344CB8AC3E}">
        <p14:creationId xmlns:p14="http://schemas.microsoft.com/office/powerpoint/2010/main" val="42881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Coppe d’argento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0432" cy="634532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00" y="2858400"/>
            <a:ext cx="960000" cy="11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Situla apula del 360 a. </a:t>
            </a:r>
            <a:r>
              <a:rPr lang="it-IT" sz="2000" dirty="0" err="1" smtClean="0"/>
              <a:t>C.con</a:t>
            </a:r>
            <a:r>
              <a:rPr lang="it-IT" sz="2000" dirty="0" smtClean="0"/>
              <a:t> Odisseo e </a:t>
            </a:r>
            <a:r>
              <a:rPr lang="it-IT" sz="2000" dirty="0" err="1" smtClean="0"/>
              <a:t>Dionede</a:t>
            </a:r>
            <a:r>
              <a:rPr lang="it-IT" sz="2000" dirty="0" smtClean="0"/>
              <a:t> che, dopo aver ucciso Reso, rubano le sue cavalle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6"/>
            <a:ext cx="5768517" cy="6857324"/>
          </a:xfrm>
        </p:spPr>
      </p:pic>
    </p:spTree>
    <p:extLst>
      <p:ext uri="{BB962C8B-B14F-4D97-AF65-F5344CB8AC3E}">
        <p14:creationId xmlns:p14="http://schemas.microsoft.com/office/powerpoint/2010/main" val="37659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453</Words>
  <Application>Microsoft Office PowerPoint</Application>
  <PresentationFormat>Presentazione su schermo (4:3)</PresentationFormat>
  <Paragraphs>33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Napoli, facciata del Museo archeologico di Napoli</vt:lpstr>
      <vt:lpstr>Particolare della facciata</vt:lpstr>
      <vt:lpstr>Salone della Meridiana</vt:lpstr>
      <vt:lpstr>Sala 84: volta affrescata da Paolo Vetri</vt:lpstr>
      <vt:lpstr>Sala dei Grandi Bronzi prima dell’alestimento operato da Ettore Pais, (1901)</vt:lpstr>
      <vt:lpstr>Collezione dei Vasi Dipinti, foto 1914</vt:lpstr>
      <vt:lpstr>Collezione dei ritratti greci. Omero</vt:lpstr>
      <vt:lpstr>Coppe d’argento</vt:lpstr>
      <vt:lpstr>Situla apula del 360 a. C.con Odisseo e Dionede che, dopo aver ucciso Reso, rubano le sue cavalle</vt:lpstr>
      <vt:lpstr>Naoforo Farnese</vt:lpstr>
      <vt:lpstr>Mummia</vt:lpstr>
      <vt:lpstr>Una mummia di bambino</vt:lpstr>
      <vt:lpstr>Nike ritrovata nel 1893 in una borgata di Napoli</vt:lpstr>
      <vt:lpstr>Supplizio di Dirce detto Toro Farnese</vt:lpstr>
      <vt:lpstr>Cammeo con scena allegorica ambientata in Egitto dettaTazza Farnese</vt:lpstr>
      <vt:lpstr>Statua di Ercole detto Ercole Farnese</vt:lpstr>
      <vt:lpstr>Alessandro Magno che combatte contro Dario a Isso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Napoli, facciata del Museo archeologico di Napoli</dc:title>
  <dc:creator>lenovo</dc:creator>
  <cp:lastModifiedBy>lenovo</cp:lastModifiedBy>
  <cp:revision>7</cp:revision>
  <dcterms:created xsi:type="dcterms:W3CDTF">2017-10-30T12:40:55Z</dcterms:created>
  <dcterms:modified xsi:type="dcterms:W3CDTF">2017-10-30T13:47:41Z</dcterms:modified>
</cp:coreProperties>
</file>