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5" r:id="rId2"/>
    <p:sldId id="336"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252"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A51D6CE-BBA3-4963-A656-802CE48839E6}" type="datetimeFigureOut">
              <a:rPr lang="it-IT" smtClean="0"/>
              <a:t>29/12/2019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32097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51D6CE-BBA3-4963-A656-802CE48839E6}" type="datetimeFigureOut">
              <a:rPr lang="it-IT" smtClean="0"/>
              <a:t>29/12/2019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111078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51D6CE-BBA3-4963-A656-802CE48839E6}" type="datetimeFigureOut">
              <a:rPr lang="it-IT" smtClean="0"/>
              <a:t>29/12/2019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385309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51D6CE-BBA3-4963-A656-802CE48839E6}" type="datetimeFigureOut">
              <a:rPr lang="it-IT" smtClean="0"/>
              <a:t>29/12/2019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20161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51D6CE-BBA3-4963-A656-802CE48839E6}" type="datetimeFigureOut">
              <a:rPr lang="it-IT" smtClean="0"/>
              <a:t>29/12/2019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304374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A51D6CE-BBA3-4963-A656-802CE48839E6}" type="datetimeFigureOut">
              <a:rPr lang="it-IT" smtClean="0"/>
              <a:t>29/12/2019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70802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A51D6CE-BBA3-4963-A656-802CE48839E6}" type="datetimeFigureOut">
              <a:rPr lang="it-IT" smtClean="0"/>
              <a:t>29/12/2019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122332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A51D6CE-BBA3-4963-A656-802CE48839E6}" type="datetimeFigureOut">
              <a:rPr lang="it-IT" smtClean="0"/>
              <a:t>29/12/2019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166554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51D6CE-BBA3-4963-A656-802CE48839E6}" type="datetimeFigureOut">
              <a:rPr lang="it-IT" smtClean="0"/>
              <a:t>29/12/2019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48643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A51D6CE-BBA3-4963-A656-802CE48839E6}" type="datetimeFigureOut">
              <a:rPr lang="it-IT" smtClean="0"/>
              <a:t>29/12/2019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53475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A51D6CE-BBA3-4963-A656-802CE48839E6}" type="datetimeFigureOut">
              <a:rPr lang="it-IT" smtClean="0"/>
              <a:t>29/12/2019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F3CFCFC-BDC9-4AB1-901F-94CCA41EC74B}" type="slidenum">
              <a:rPr lang="it-IT" smtClean="0"/>
              <a:t>‹N›</a:t>
            </a:fld>
            <a:endParaRPr lang="it-IT"/>
          </a:p>
        </p:txBody>
      </p:sp>
    </p:spTree>
    <p:extLst>
      <p:ext uri="{BB962C8B-B14F-4D97-AF65-F5344CB8AC3E}">
        <p14:creationId xmlns:p14="http://schemas.microsoft.com/office/powerpoint/2010/main" val="280660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1D6CE-BBA3-4963-A656-802CE48839E6}" type="datetimeFigureOut">
              <a:rPr lang="it-IT" smtClean="0"/>
              <a:t>29/12/2019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CFCFC-BDC9-4AB1-901F-94CCA41EC74B}" type="slidenum">
              <a:rPr lang="it-IT" smtClean="0"/>
              <a:t>‹N›</a:t>
            </a:fld>
            <a:endParaRPr lang="it-IT"/>
          </a:p>
        </p:txBody>
      </p:sp>
    </p:spTree>
    <p:extLst>
      <p:ext uri="{BB962C8B-B14F-4D97-AF65-F5344CB8AC3E}">
        <p14:creationId xmlns:p14="http://schemas.microsoft.com/office/powerpoint/2010/main" val="1374391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036496" cy="6741368"/>
          </a:xfrm>
        </p:spPr>
        <p:txBody>
          <a:bodyPr/>
          <a:lstStyle/>
          <a:p>
            <a:endParaRPr lang="it-IT" dirty="0"/>
          </a:p>
        </p:txBody>
      </p:sp>
      <p:sp>
        <p:nvSpPr>
          <p:cNvPr id="3" name="Segnaposto contenuto 2"/>
          <p:cNvSpPr>
            <a:spLocks noGrp="1"/>
          </p:cNvSpPr>
          <p:nvPr>
            <p:ph idx="1"/>
          </p:nvPr>
        </p:nvSpPr>
        <p:spPr>
          <a:xfrm>
            <a:off x="0" y="0"/>
            <a:ext cx="9036496" cy="6858000"/>
          </a:xfrm>
        </p:spPr>
        <p:txBody>
          <a:bodyPr/>
          <a:lstStyle/>
          <a:p>
            <a:r>
              <a:rPr lang="it-IT" dirty="0" smtClean="0"/>
              <a:t>Gli Avori Salernitani sono un ciclo di 67 tavolette di avorio (in origine erano una settantina) raffiguranti scene del Vecchio e Nuovo Testamento provenienti dalla Cattedrale di Salerno ed esposti per la maggior parte nel locale Museo Diocesano. Per la loro quasi completezza e l'eccellente stato di conservazione, rappresentano il ciclo decorativo eburneo più importante al mondo. </a:t>
            </a:r>
            <a:endParaRPr lang="it-IT" dirty="0"/>
          </a:p>
        </p:txBody>
      </p:sp>
    </p:spTree>
    <p:extLst>
      <p:ext uri="{BB962C8B-B14F-4D97-AF65-F5344CB8AC3E}">
        <p14:creationId xmlns:p14="http://schemas.microsoft.com/office/powerpoint/2010/main" val="1676773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89240"/>
            <a:ext cx="8229600" cy="1268760"/>
          </a:xfrm>
        </p:spPr>
        <p:txBody>
          <a:bodyPr>
            <a:normAutofit/>
          </a:bodyPr>
          <a:lstStyle/>
          <a:p>
            <a:r>
              <a:rPr lang="it-IT" sz="2000" dirty="0" smtClean="0"/>
              <a:t>Noè esce dall'arca - Noè compie l'olocausto di ringraziamento. </a:t>
            </a:r>
            <a:br>
              <a:rPr lang="it-IT" sz="2000" dirty="0" smtClean="0"/>
            </a:br>
            <a:r>
              <a:rPr lang="it-IT" sz="2000" dirty="0" smtClean="0"/>
              <a:t> </a:t>
            </a:r>
            <a:br>
              <a:rPr lang="it-IT" sz="2000" dirty="0" smtClean="0"/>
            </a:br>
            <a:endParaRPr lang="it-IT" sz="2000" dirty="0"/>
          </a:p>
        </p:txBody>
      </p:sp>
      <p:pic>
        <p:nvPicPr>
          <p:cNvPr id="12290" name="Picture 2" descr="C:\Users\lenovo\Downloads\SAL 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9692"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661248"/>
            <a:ext cx="8229600" cy="1196752"/>
          </a:xfrm>
        </p:spPr>
        <p:txBody>
          <a:bodyPr>
            <a:normAutofit/>
          </a:bodyPr>
          <a:lstStyle/>
          <a:p>
            <a:r>
              <a:rPr lang="it-IT" sz="2000" dirty="0" smtClean="0"/>
              <a:t>Dio benedice Noè e i figli - Noè viticultore. </a:t>
            </a:r>
            <a:br>
              <a:rPr lang="it-IT" sz="2000" dirty="0" smtClean="0"/>
            </a:br>
            <a:r>
              <a:rPr lang="it-IT" sz="2000" dirty="0" smtClean="0"/>
              <a:t> </a:t>
            </a:r>
            <a:br>
              <a:rPr lang="it-IT" sz="2000" dirty="0" smtClean="0"/>
            </a:br>
            <a:endParaRPr lang="it-IT" sz="2000" dirty="0"/>
          </a:p>
        </p:txBody>
      </p:sp>
      <p:pic>
        <p:nvPicPr>
          <p:cNvPr id="13314" name="Picture 2" descr="C:\Users\lenovo\Downloads\SAL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54432"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91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33256"/>
            <a:ext cx="8229600" cy="1124744"/>
          </a:xfrm>
        </p:spPr>
        <p:txBody>
          <a:bodyPr>
            <a:normAutofit/>
          </a:bodyPr>
          <a:lstStyle/>
          <a:p>
            <a:r>
              <a:rPr lang="it-IT" sz="2000" dirty="0" smtClean="0"/>
              <a:t>Ebbrezza di Noè - Torre di Babele.</a:t>
            </a:r>
            <a:br>
              <a:rPr lang="it-IT" sz="2000" dirty="0" smtClean="0"/>
            </a:br>
            <a:r>
              <a:rPr lang="it-IT" sz="2000" dirty="0" smtClean="0"/>
              <a:t> </a:t>
            </a:r>
            <a:br>
              <a:rPr lang="it-IT" sz="2000" dirty="0" smtClean="0"/>
            </a:br>
            <a:endParaRPr lang="it-IT" sz="2000" dirty="0"/>
          </a:p>
        </p:txBody>
      </p:sp>
      <p:pic>
        <p:nvPicPr>
          <p:cNvPr id="14338" name="Picture 2" descr="C:\Users\lenovo\Downloads\SAL 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31106"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11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077072"/>
            <a:ext cx="9036496" cy="2708920"/>
          </a:xfrm>
        </p:spPr>
        <p:txBody>
          <a:bodyPr>
            <a:normAutofit/>
          </a:bodyPr>
          <a:lstStyle/>
          <a:p>
            <a:r>
              <a:rPr lang="it-IT" sz="2000" dirty="0" smtClean="0"/>
              <a:t>Dio comanda ad Abramo di lasciare </a:t>
            </a:r>
            <a:r>
              <a:rPr lang="it-IT" sz="2000" dirty="0" err="1" smtClean="0"/>
              <a:t>Haran</a:t>
            </a:r>
            <a:r>
              <a:rPr lang="it-IT" sz="2000" dirty="0" smtClean="0"/>
              <a:t> - Sarah e </a:t>
            </a:r>
            <a:r>
              <a:rPr lang="it-IT" sz="2000" dirty="0" err="1" smtClean="0"/>
              <a:t>Lot</a:t>
            </a:r>
            <a:r>
              <a:rPr lang="it-IT" sz="2000" dirty="0" smtClean="0"/>
              <a:t> nella casa di Abramo. </a:t>
            </a:r>
            <a:br>
              <a:rPr lang="it-IT" sz="2000" dirty="0" smtClean="0"/>
            </a:br>
            <a:r>
              <a:rPr lang="it-IT" sz="2000" dirty="0" smtClean="0"/>
              <a:t>L'interpretazione di questa formella è stata molto controversa fra gli studiosi; quella qui riportata è la generalmente accolta ed è fatta propria dalla pubblicazione L'enigma degli Avori medievali da Amalfi a Salerno edita a corredo della mostra con uguale titolo tenutasi dal 20 dicembre 2007 al 30 aprile 2008 presso il Museo Diocesano. Da notare che con questa formella inizia la serie che tratta le storie da Abramo a Mosè caratterizzata dalla presenza di colonne divisorie non più tortili, ma lisce.</a:t>
            </a:r>
            <a:endParaRPr lang="it-IT" sz="2000" dirty="0"/>
          </a:p>
        </p:txBody>
      </p:sp>
      <p:pic>
        <p:nvPicPr>
          <p:cNvPr id="15362" name="Picture 2" descr="C:\Users\lenovo\Downloads\SAL 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5" y="0"/>
            <a:ext cx="9105467"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3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3216"/>
            <a:ext cx="8229600" cy="1484784"/>
          </a:xfrm>
        </p:spPr>
        <p:txBody>
          <a:bodyPr>
            <a:normAutofit/>
          </a:bodyPr>
          <a:lstStyle/>
          <a:p>
            <a:r>
              <a:rPr lang="it-IT" sz="2000" dirty="0" smtClean="0"/>
              <a:t>Dio parla ad Abramo a </a:t>
            </a:r>
            <a:r>
              <a:rPr lang="it-IT" sz="2000" dirty="0" err="1" smtClean="0"/>
              <a:t>Sichem</a:t>
            </a:r>
            <a:r>
              <a:rPr lang="it-IT" sz="2000" dirty="0" smtClean="0"/>
              <a:t> - Il faraone restituisce Sarah ad Abramo. </a:t>
            </a:r>
            <a:br>
              <a:rPr lang="it-IT" sz="2000" dirty="0" smtClean="0"/>
            </a:br>
            <a:r>
              <a:rPr lang="it-IT" sz="2000" dirty="0" smtClean="0"/>
              <a:t> </a:t>
            </a:r>
            <a:br>
              <a:rPr lang="it-IT" sz="2000" dirty="0" smtClean="0"/>
            </a:br>
            <a:endParaRPr lang="it-IT" sz="2000" dirty="0"/>
          </a:p>
        </p:txBody>
      </p:sp>
      <p:pic>
        <p:nvPicPr>
          <p:cNvPr id="16386" name="Picture 2" descr="C:\Users\lenovo\Downloads\SAL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67" y="18254"/>
            <a:ext cx="9203271" cy="377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22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7272"/>
            <a:ext cx="8229600" cy="864096"/>
          </a:xfrm>
        </p:spPr>
        <p:txBody>
          <a:bodyPr>
            <a:normAutofit/>
          </a:bodyPr>
          <a:lstStyle/>
          <a:p>
            <a:r>
              <a:rPr lang="it-IT" sz="2000" dirty="0" smtClean="0"/>
              <a:t>Interruzione del sacrificio di Isacco - Dio benedice Abramo. </a:t>
            </a:r>
            <a:br>
              <a:rPr lang="it-IT" sz="2000" dirty="0" smtClean="0"/>
            </a:br>
            <a:r>
              <a:rPr lang="it-IT" sz="2000" dirty="0" smtClean="0"/>
              <a:t> </a:t>
            </a:r>
            <a:endParaRPr lang="it-IT" sz="2000" dirty="0"/>
          </a:p>
        </p:txBody>
      </p:sp>
      <p:pic>
        <p:nvPicPr>
          <p:cNvPr id="17410" name="Picture 2" descr="C:\Users\lenovo\Downloads\SAL1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356"/>
            <a:ext cx="9174459" cy="388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422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3216"/>
            <a:ext cx="8229600" cy="1296144"/>
          </a:xfrm>
        </p:spPr>
        <p:txBody>
          <a:bodyPr>
            <a:normAutofit/>
          </a:bodyPr>
          <a:lstStyle/>
          <a:p>
            <a:r>
              <a:rPr lang="it-IT" sz="2000" dirty="0" smtClean="0"/>
              <a:t>Sogno di Giacobbe - Mosè si toglie i calzari in presenza del Roveto ardente.</a:t>
            </a:r>
            <a:br>
              <a:rPr lang="it-IT" sz="2000" dirty="0" smtClean="0"/>
            </a:br>
            <a:r>
              <a:rPr lang="it-IT" sz="2000" dirty="0" smtClean="0"/>
              <a:t> </a:t>
            </a:r>
            <a:endParaRPr lang="it-IT" sz="2000" dirty="0"/>
          </a:p>
        </p:txBody>
      </p:sp>
      <p:pic>
        <p:nvPicPr>
          <p:cNvPr id="18434" name="Picture 2" descr="C:\Users\lenovo\Downloads\SAL 1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96779"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327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17232"/>
            <a:ext cx="8229600" cy="1224136"/>
          </a:xfrm>
        </p:spPr>
        <p:txBody>
          <a:bodyPr>
            <a:normAutofit fontScale="90000"/>
          </a:bodyPr>
          <a:lstStyle/>
          <a:p>
            <a:r>
              <a:rPr lang="it-IT" sz="2000" dirty="0" smtClean="0"/>
              <a:t>Dio muta in serpe la verga di Mosè - Dio rende lebbrosa una mano di Mosè. </a:t>
            </a:r>
            <a:br>
              <a:rPr lang="it-IT" sz="2000" dirty="0" smtClean="0"/>
            </a:br>
            <a:r>
              <a:rPr lang="it-IT" sz="2000" dirty="0" smtClean="0"/>
              <a:t> </a:t>
            </a:r>
            <a:br>
              <a:rPr lang="it-IT" sz="2000" dirty="0" smtClean="0"/>
            </a:br>
            <a:r>
              <a:rPr lang="it-IT" sz="2000" dirty="0" smtClean="0"/>
              <a:t> </a:t>
            </a:r>
            <a:br>
              <a:rPr lang="it-IT" sz="2000" dirty="0" smtClean="0"/>
            </a:br>
            <a:r>
              <a:rPr lang="it-IT" sz="2000" dirty="0" smtClean="0"/>
              <a:t> </a:t>
            </a:r>
            <a:endParaRPr lang="it-IT" sz="2000" dirty="0"/>
          </a:p>
        </p:txBody>
      </p:sp>
      <p:pic>
        <p:nvPicPr>
          <p:cNvPr id="19458" name="Picture 2" descr="C:\Users\lenovo\Downloads\SAL 1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22" y="0"/>
            <a:ext cx="9216583"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77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fontScale="90000"/>
          </a:bodyPr>
          <a:lstStyle/>
          <a:p>
            <a:r>
              <a:rPr lang="it-IT" sz="2000" dirty="0" smtClean="0"/>
              <a:t>Dio e Abramo. Mosè riceve la Legge. </a:t>
            </a:r>
            <a:br>
              <a:rPr lang="it-IT" sz="2000" dirty="0" smtClean="0"/>
            </a:br>
            <a:r>
              <a:rPr lang="it-IT" sz="2000" dirty="0" smtClean="0"/>
              <a:t>La prima formella fu sottratta al patrimonio della Cattedrale e attualmente si trova allo </a:t>
            </a:r>
            <a:r>
              <a:rPr lang="it-IT" sz="2000" dirty="0" err="1" smtClean="0"/>
              <a:t>Staatliche</a:t>
            </a:r>
            <a:r>
              <a:rPr lang="it-IT" sz="2000" dirty="0" smtClean="0"/>
              <a:t> </a:t>
            </a:r>
            <a:r>
              <a:rPr lang="it-IT" sz="2000" dirty="0" err="1" smtClean="0"/>
              <a:t>Museen</a:t>
            </a:r>
            <a:r>
              <a:rPr lang="it-IT" sz="2000" dirty="0" smtClean="0"/>
              <a:t> di Berlino.</a:t>
            </a:r>
            <a:br>
              <a:rPr lang="it-IT" sz="2000" dirty="0" smtClean="0"/>
            </a:br>
            <a:r>
              <a:rPr lang="it-IT" sz="2000" dirty="0" smtClean="0"/>
              <a:t> </a:t>
            </a:r>
            <a:endParaRPr lang="it-IT" sz="2000" dirty="0"/>
          </a:p>
        </p:txBody>
      </p:sp>
      <p:pic>
        <p:nvPicPr>
          <p:cNvPr id="20482" name="Picture 2" descr="C:\Users\lenovo\Downloads\SAL 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0"/>
            <a:ext cx="7562666"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88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999" y="6237312"/>
            <a:ext cx="9144000" cy="980728"/>
          </a:xfrm>
        </p:spPr>
        <p:txBody>
          <a:bodyPr>
            <a:normAutofit fontScale="90000"/>
          </a:bodyPr>
          <a:lstStyle/>
          <a:p>
            <a:r>
              <a:rPr lang="it-IT" sz="2000" dirty="0" smtClean="0"/>
              <a:t>Dio e Abramo. Mosè riceve la Legge. La prima formella fu sottratta al patrimonio della Cattedrale e attualmente si trova allo </a:t>
            </a:r>
            <a:r>
              <a:rPr lang="it-IT" sz="2000" dirty="0" err="1" smtClean="0"/>
              <a:t>Staatliche</a:t>
            </a:r>
            <a:r>
              <a:rPr lang="it-IT" sz="2000" dirty="0" smtClean="0"/>
              <a:t> </a:t>
            </a:r>
            <a:r>
              <a:rPr lang="it-IT" sz="2000" dirty="0" err="1" smtClean="0"/>
              <a:t>Museen</a:t>
            </a:r>
            <a:r>
              <a:rPr lang="it-IT" sz="2000" dirty="0" smtClean="0"/>
              <a:t> di Berlino.</a:t>
            </a:r>
            <a:br>
              <a:rPr lang="it-IT" sz="2000" dirty="0" smtClean="0"/>
            </a:br>
            <a:r>
              <a:rPr lang="it-IT" sz="2000" dirty="0" smtClean="0"/>
              <a:t> </a:t>
            </a:r>
            <a:endParaRPr lang="it-IT" sz="2000" dirty="0"/>
          </a:p>
        </p:txBody>
      </p:sp>
      <p:pic>
        <p:nvPicPr>
          <p:cNvPr id="21506" name="Picture 2" descr="C:\Users\lenovo\Downloads\SAL 1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0"/>
            <a:ext cx="8025083" cy="623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25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09120"/>
            <a:ext cx="9036496" cy="2348880"/>
          </a:xfrm>
        </p:spPr>
        <p:txBody>
          <a:bodyPr>
            <a:normAutofit fontScale="90000"/>
          </a:bodyPr>
          <a:lstStyle/>
          <a:p>
            <a:r>
              <a:rPr lang="it-IT" sz="2000" dirty="0" smtClean="0"/>
              <a:t>Lo Spirito divide la luce dalle tenebre - Creazione degli angeli. </a:t>
            </a:r>
            <a:br>
              <a:rPr lang="it-IT" sz="2000" dirty="0" smtClean="0"/>
            </a:br>
            <a:r>
              <a:rPr lang="it-IT" sz="2000" dirty="0" smtClean="0"/>
              <a:t>In effetti, la creazione degli angeli non si legge nel testo biblico come singolo episodio, ma è ricollegabile alla creazione del firmamento, come da interpretazione che si ritrova nella cultura ebraica. </a:t>
            </a:r>
            <a:br>
              <a:rPr lang="it-IT" sz="2000" dirty="0" smtClean="0"/>
            </a:br>
            <a:r>
              <a:rPr lang="it-IT" sz="2000" dirty="0" smtClean="0"/>
              <a:t>Probabilmente, fra questa formella e la successiva giunta fino a noi è andata perduta quella relativa alla divisione delle acque e alla comparsa dell'asciutto, senza la quale non vi sarebbe continuità con la creazione della vegetazione. Da notare che questa formella è l'unica fra quelle che presentano la colonna divisoria tortile ad avere le spirali della stessa calanti a sinistra. </a:t>
            </a:r>
            <a:br>
              <a:rPr lang="it-IT" sz="2000" dirty="0" smtClean="0"/>
            </a:br>
            <a:r>
              <a:rPr lang="it-IT" sz="2000" dirty="0" smtClean="0"/>
              <a:t> </a:t>
            </a:r>
            <a:endParaRPr lang="it-IT" sz="2000" dirty="0"/>
          </a:p>
        </p:txBody>
      </p:sp>
      <p:pic>
        <p:nvPicPr>
          <p:cNvPr id="46082" name="Picture 2" descr="C:\Users\lenovo\Downloads\SAL 5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5259"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512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5035826"/>
            <a:ext cx="9036496" cy="1705542"/>
          </a:xfrm>
        </p:spPr>
        <p:txBody>
          <a:bodyPr>
            <a:normAutofit/>
          </a:bodyPr>
          <a:lstStyle/>
          <a:p>
            <a:r>
              <a:rPr lang="it-IT" sz="2000" dirty="0" smtClean="0"/>
              <a:t>In alto: Maria visita Elisabetta - Giuseppe dubbioso rassicurato dall'angelo - Verso Betlemme - Natività - Annuncio ai pastori. </a:t>
            </a:r>
            <a:br>
              <a:rPr lang="it-IT" sz="2000" dirty="0" smtClean="0"/>
            </a:br>
            <a:r>
              <a:rPr lang="it-IT" sz="2000" dirty="0" smtClean="0"/>
              <a:t>In basso: I Magi da Erode - I Magi da Gesù - L'angelo avverte Giuseppe di fuggire - Fuga in Egitto - Strage degli innocenti.</a:t>
            </a:r>
            <a:endParaRPr lang="it-IT" sz="2000" dirty="0"/>
          </a:p>
        </p:txBody>
      </p:sp>
      <p:pic>
        <p:nvPicPr>
          <p:cNvPr id="22530" name="Picture 2" descr="C:\Users\lenovo\Downloads\SAL 1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07647"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119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517232"/>
            <a:ext cx="9144000" cy="1340768"/>
          </a:xfrm>
        </p:spPr>
        <p:txBody>
          <a:bodyPr>
            <a:normAutofit/>
          </a:bodyPr>
          <a:lstStyle/>
          <a:p>
            <a:r>
              <a:rPr lang="it-IT" sz="2000" dirty="0" smtClean="0"/>
              <a:t>In alto: Presentazione al tempio - Battesimo nel Giordano - Gesù servito dagli angeli dopo le tentazioni nel deserto - Chiamata di Simone e Andrea. </a:t>
            </a:r>
            <a:br>
              <a:rPr lang="it-IT" sz="2000" dirty="0" smtClean="0"/>
            </a:br>
            <a:r>
              <a:rPr lang="it-IT" sz="2000" dirty="0" smtClean="0"/>
              <a:t>In basso: Nozze di Cana - Trasfigurazione - Resurrezione del figlio della vedova - Guarigione dell'idropico, del cieco e dello zoppo.</a:t>
            </a:r>
            <a:endParaRPr lang="it-IT" sz="2000" dirty="0"/>
          </a:p>
        </p:txBody>
      </p:sp>
      <p:pic>
        <p:nvPicPr>
          <p:cNvPr id="23554" name="Picture 2" descr="C:\Users\lenovo\Downloads\SAL 2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734"/>
            <a:ext cx="9174922" cy="323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161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661248"/>
            <a:ext cx="9144000" cy="1196752"/>
          </a:xfrm>
        </p:spPr>
        <p:txBody>
          <a:bodyPr>
            <a:normAutofit fontScale="90000"/>
          </a:bodyPr>
          <a:lstStyle/>
          <a:p>
            <a:r>
              <a:rPr lang="it-IT" sz="2000" dirty="0" smtClean="0"/>
              <a:t>In alto: Gesù e la samaritana - Moltiplicazione dei pani e dei pesci - Guarigione del paralitico - Guarigione del cieco.</a:t>
            </a:r>
            <a:br>
              <a:rPr lang="it-IT" sz="2000" dirty="0" smtClean="0"/>
            </a:br>
            <a:r>
              <a:rPr lang="it-IT" sz="2000" dirty="0" smtClean="0"/>
              <a:t> In basso: Resurrezione di Lazzaro e ingresso in Gerusalemme - Ultima cena e lavanda dei piedi - Crocifissione, sorte tirata sulle vesti, sepoltura - Discesa agli Inferi - Il sepolcro vuoto.</a:t>
            </a:r>
            <a:endParaRPr lang="it-IT" sz="2000" dirty="0"/>
          </a:p>
        </p:txBody>
      </p:sp>
      <p:pic>
        <p:nvPicPr>
          <p:cNvPr id="24578" name="Picture 2" descr="C:\Users\lenovo\Downloads\SAL 2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07647"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7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517232"/>
            <a:ext cx="9036496" cy="1340768"/>
          </a:xfrm>
        </p:spPr>
        <p:txBody>
          <a:bodyPr>
            <a:normAutofit fontScale="90000"/>
          </a:bodyPr>
          <a:lstStyle/>
          <a:p>
            <a:r>
              <a:rPr lang="it-IT" sz="2000" dirty="0" smtClean="0"/>
              <a:t>In alto: Gesù risorto appare a Maria Maddalena e all'altra Maria - Maria Maddalena e l'altra Maria annunciano agli apostoli l'avvenuta resurrezione - Gesù cena con due discepoli ad Emmaus - Gesù appare agli apostoli. </a:t>
            </a:r>
            <a:br>
              <a:rPr lang="it-IT" sz="2000" dirty="0" smtClean="0"/>
            </a:br>
            <a:r>
              <a:rPr lang="it-IT" sz="2000" dirty="0" smtClean="0"/>
              <a:t>In basso: Gesù invita Tommaso a porre il dito nel proprio costato - Gesù appare sul mare di Tiberiade - Ascensione - Gesù benedice gli apostoli a Betania - Pentecoste</a:t>
            </a:r>
            <a:endParaRPr lang="it-IT" sz="2000" dirty="0"/>
          </a:p>
        </p:txBody>
      </p:sp>
      <p:pic>
        <p:nvPicPr>
          <p:cNvPr id="25602" name="Picture 2" descr="C:\Users\lenovo\Downloads\Sal2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73" y="28802"/>
            <a:ext cx="9230122" cy="325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693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11960" y="274638"/>
            <a:ext cx="4474840" cy="1143000"/>
          </a:xfrm>
        </p:spPr>
        <p:txBody>
          <a:bodyPr>
            <a:normAutofit/>
          </a:bodyPr>
          <a:lstStyle/>
          <a:p>
            <a:r>
              <a:rPr lang="it-IT" sz="2000" dirty="0" smtClean="0"/>
              <a:t>In alto: Maria visita Elisabetta.</a:t>
            </a:r>
            <a:br>
              <a:rPr lang="it-IT" sz="2000" dirty="0" smtClean="0"/>
            </a:br>
            <a:r>
              <a:rPr lang="it-IT" sz="2000" dirty="0" smtClean="0"/>
              <a:t>In basso: I Magi da Erode.</a:t>
            </a:r>
            <a:br>
              <a:rPr lang="it-IT" sz="2000" dirty="0" smtClean="0"/>
            </a:br>
            <a:r>
              <a:rPr lang="it-IT" sz="2000" dirty="0" smtClean="0"/>
              <a:t> </a:t>
            </a:r>
            <a:endParaRPr lang="it-IT" sz="2000" dirty="0"/>
          </a:p>
        </p:txBody>
      </p:sp>
      <p:pic>
        <p:nvPicPr>
          <p:cNvPr id="26626" name="Picture 2" descr="C:\Users\lenovo\Downloads\SAL 2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82"/>
            <a:ext cx="3933094" cy="674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42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3968" y="274638"/>
            <a:ext cx="4402832" cy="1143000"/>
          </a:xfrm>
        </p:spPr>
        <p:txBody>
          <a:bodyPr>
            <a:normAutofit/>
          </a:bodyPr>
          <a:lstStyle/>
          <a:p>
            <a:r>
              <a:rPr lang="it-IT" sz="2000" dirty="0" smtClean="0"/>
              <a:t>In alto: Giuseppe dubbioso rassicurato dall'angelo.</a:t>
            </a:r>
            <a:br>
              <a:rPr lang="it-IT" sz="2000" dirty="0" smtClean="0"/>
            </a:br>
            <a:r>
              <a:rPr lang="it-IT" sz="2000" dirty="0" smtClean="0"/>
              <a:t>In basso: I Magi da Gesù.</a:t>
            </a:r>
            <a:endParaRPr lang="it-IT" sz="2000" dirty="0"/>
          </a:p>
        </p:txBody>
      </p:sp>
      <p:pic>
        <p:nvPicPr>
          <p:cNvPr id="27650" name="Picture 2" descr="C:\Users\lenovo\Downloads\SAL 2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83" y="0"/>
            <a:ext cx="39204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377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3928" y="274638"/>
            <a:ext cx="4762872" cy="1143000"/>
          </a:xfrm>
        </p:spPr>
        <p:txBody>
          <a:bodyPr>
            <a:normAutofit fontScale="90000"/>
          </a:bodyPr>
          <a:lstStyle/>
          <a:p>
            <a:r>
              <a:rPr lang="it-IT" sz="2000" dirty="0" smtClean="0"/>
              <a:t>In alto: Verso Betlemme.</a:t>
            </a:r>
            <a:br>
              <a:rPr lang="it-IT" sz="2000" dirty="0" smtClean="0"/>
            </a:br>
            <a:r>
              <a:rPr lang="it-IT" sz="2000" dirty="0" smtClean="0"/>
              <a:t>In basso: L'angelo avverte Giuseppe di fuggire.</a:t>
            </a:r>
            <a:br>
              <a:rPr lang="it-IT" sz="2000" dirty="0" smtClean="0"/>
            </a:br>
            <a:r>
              <a:rPr lang="it-IT" sz="2000" dirty="0" smtClean="0"/>
              <a:t> </a:t>
            </a:r>
            <a:endParaRPr lang="it-IT" sz="2000" dirty="0"/>
          </a:p>
        </p:txBody>
      </p:sp>
      <p:pic>
        <p:nvPicPr>
          <p:cNvPr id="28674" name="Picture 2" descr="C:\Users\lenovo\Downloads\SAL 2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640337"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525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1143000"/>
          </a:xfrm>
        </p:spPr>
        <p:txBody>
          <a:bodyPr>
            <a:normAutofit/>
          </a:bodyPr>
          <a:lstStyle/>
          <a:p>
            <a:r>
              <a:rPr lang="it-IT" sz="2000" dirty="0" smtClean="0"/>
              <a:t>In alto: Natività.</a:t>
            </a:r>
            <a:br>
              <a:rPr lang="it-IT" sz="2000" dirty="0" smtClean="0"/>
            </a:br>
            <a:r>
              <a:rPr lang="it-IT" sz="2000" dirty="0" smtClean="0"/>
              <a:t>In basso: Fuga in Egitto.</a:t>
            </a:r>
            <a:endParaRPr lang="it-IT" sz="2000" dirty="0"/>
          </a:p>
        </p:txBody>
      </p:sp>
      <p:pic>
        <p:nvPicPr>
          <p:cNvPr id="29698" name="Picture 2" descr="C:\Users\lenovo\Downloads\SAL 2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32" y="9939"/>
            <a:ext cx="3709366" cy="684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76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11960" y="274638"/>
            <a:ext cx="4474840" cy="1143000"/>
          </a:xfrm>
        </p:spPr>
        <p:txBody>
          <a:bodyPr>
            <a:normAutofit/>
          </a:bodyPr>
          <a:lstStyle/>
          <a:p>
            <a:r>
              <a:rPr lang="it-IT" sz="2000" dirty="0" smtClean="0"/>
              <a:t>In alto: Annuncio ai pastori.</a:t>
            </a:r>
            <a:br>
              <a:rPr lang="it-IT" sz="2000" dirty="0" smtClean="0"/>
            </a:br>
            <a:r>
              <a:rPr lang="it-IT" sz="2000" dirty="0" smtClean="0"/>
              <a:t>In basso: Strage degli innocenti.</a:t>
            </a:r>
            <a:br>
              <a:rPr lang="it-IT" sz="2000" dirty="0" smtClean="0"/>
            </a:br>
            <a:r>
              <a:rPr lang="it-IT" sz="2000" dirty="0" smtClean="0"/>
              <a:t> </a:t>
            </a:r>
            <a:endParaRPr lang="it-IT" sz="2000" dirty="0"/>
          </a:p>
        </p:txBody>
      </p:sp>
      <p:pic>
        <p:nvPicPr>
          <p:cNvPr id="30722" name="Picture 2" descr="C:\Users\lenovo\Downloads\SAL 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6423"/>
            <a:ext cx="3923929" cy="686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96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dirty="0" smtClean="0"/>
              <a:t>In alto: Presentazione al tempio.</a:t>
            </a:r>
            <a:br>
              <a:rPr lang="it-IT" sz="2000" dirty="0" smtClean="0"/>
            </a:br>
            <a:r>
              <a:rPr lang="it-IT" sz="2000" dirty="0" smtClean="0"/>
              <a:t>In basso: Nozze di Cana.</a:t>
            </a:r>
            <a:br>
              <a:rPr lang="it-IT" sz="2000" dirty="0" smtClean="0"/>
            </a:br>
            <a:r>
              <a:rPr lang="it-IT" sz="2000" dirty="0" smtClean="0"/>
              <a:t> </a:t>
            </a:r>
            <a:endParaRPr lang="it-IT" sz="2000" dirty="0"/>
          </a:p>
        </p:txBody>
      </p:sp>
      <p:pic>
        <p:nvPicPr>
          <p:cNvPr id="31746" name="Picture 2" descr="C:\Users\lenovo\Downloads\SAL 2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73" y="11697"/>
            <a:ext cx="3868160" cy="684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38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a:bodyPr>
          <a:lstStyle/>
          <a:p>
            <a:r>
              <a:rPr lang="it-IT" sz="2000" dirty="0" smtClean="0"/>
              <a:t>Dio crea la vegetazione e gli astri, sole e luna</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0"/>
            <a:ext cx="9258930" cy="44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659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9952" y="274638"/>
            <a:ext cx="4546848" cy="1143000"/>
          </a:xfrm>
        </p:spPr>
        <p:txBody>
          <a:bodyPr>
            <a:normAutofit/>
          </a:bodyPr>
          <a:lstStyle/>
          <a:p>
            <a:r>
              <a:rPr lang="it-IT" sz="2000" dirty="0" smtClean="0"/>
              <a:t>In alto: Battesimo nel Giordano.</a:t>
            </a:r>
            <a:br>
              <a:rPr lang="it-IT" sz="2000" dirty="0" smtClean="0"/>
            </a:br>
            <a:r>
              <a:rPr lang="it-IT" sz="2000" dirty="0" smtClean="0"/>
              <a:t>In basso: Trasfigurazione</a:t>
            </a:r>
            <a:br>
              <a:rPr lang="it-IT" sz="2000" dirty="0" smtClean="0"/>
            </a:br>
            <a:r>
              <a:rPr lang="it-IT" sz="2000" dirty="0" smtClean="0"/>
              <a:t> </a:t>
            </a:r>
            <a:endParaRPr lang="it-IT" sz="2000" dirty="0"/>
          </a:p>
        </p:txBody>
      </p:sp>
      <p:pic>
        <p:nvPicPr>
          <p:cNvPr id="32770" name="Picture 2" descr="C:\Users\lenovo\Downloads\SAL 2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696"/>
            <a:ext cx="3686743" cy="682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26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63888" y="274638"/>
            <a:ext cx="5122912" cy="1143000"/>
          </a:xfrm>
        </p:spPr>
        <p:txBody>
          <a:bodyPr>
            <a:normAutofit fontScale="90000"/>
          </a:bodyPr>
          <a:lstStyle/>
          <a:p>
            <a:r>
              <a:rPr lang="it-IT" sz="2000" dirty="0" smtClean="0"/>
              <a:t/>
            </a:r>
            <a:br>
              <a:rPr lang="it-IT" sz="2000" dirty="0" smtClean="0"/>
            </a:br>
            <a:r>
              <a:rPr lang="it-IT" sz="2000" dirty="0" smtClean="0"/>
              <a:t>In alto: Gesù servito dagli angeli dopo le tentazioni nel deserto. In basso: Resurrezione del figlio della vedova. </a:t>
            </a:r>
            <a:br>
              <a:rPr lang="it-IT" sz="2000" dirty="0" smtClean="0"/>
            </a:br>
            <a:r>
              <a:rPr lang="it-IT" sz="2000" dirty="0" smtClean="0"/>
              <a:t> </a:t>
            </a:r>
            <a:endParaRPr lang="it-IT" sz="2000" dirty="0"/>
          </a:p>
        </p:txBody>
      </p:sp>
      <p:pic>
        <p:nvPicPr>
          <p:cNvPr id="33794" name="Picture 2" descr="C:\Users\lenovo\Downloads\SAL 3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928"/>
            <a:ext cx="3422035" cy="68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098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1143000"/>
          </a:xfrm>
        </p:spPr>
        <p:txBody>
          <a:bodyPr>
            <a:normAutofit fontScale="90000"/>
          </a:bodyPr>
          <a:lstStyle/>
          <a:p>
            <a:r>
              <a:rPr lang="it-IT" sz="2000" dirty="0" smtClean="0"/>
              <a:t>In alto: Chiamata di Simone e Andrea. </a:t>
            </a:r>
            <a:br>
              <a:rPr lang="it-IT" sz="2000" dirty="0" smtClean="0"/>
            </a:br>
            <a:r>
              <a:rPr lang="it-IT" sz="2000" dirty="0" smtClean="0"/>
              <a:t>In basso: Guarigione dell'idropico, del cieco e dello zoppo.</a:t>
            </a:r>
            <a:br>
              <a:rPr lang="it-IT" sz="2000" dirty="0" smtClean="0"/>
            </a:br>
            <a:r>
              <a:rPr lang="it-IT" sz="2000" dirty="0" smtClean="0"/>
              <a:t> </a:t>
            </a:r>
            <a:endParaRPr lang="it-IT" sz="2000" dirty="0"/>
          </a:p>
        </p:txBody>
      </p:sp>
      <p:pic>
        <p:nvPicPr>
          <p:cNvPr id="34818" name="Picture 2" descr="C:\Users\lenovo\Downloads\SAL 3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26" y="0"/>
            <a:ext cx="34861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0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7904" y="274638"/>
            <a:ext cx="4978896" cy="1143000"/>
          </a:xfrm>
        </p:spPr>
        <p:txBody>
          <a:bodyPr>
            <a:normAutofit fontScale="90000"/>
          </a:bodyPr>
          <a:lstStyle/>
          <a:p>
            <a:r>
              <a:rPr lang="it-IT" sz="2000" dirty="0" smtClean="0"/>
              <a:t>n alto: Gesù e la samaritana. </a:t>
            </a:r>
            <a:br>
              <a:rPr lang="it-IT" sz="2000" dirty="0" smtClean="0"/>
            </a:br>
            <a:r>
              <a:rPr lang="it-IT" sz="2000" dirty="0" smtClean="0"/>
              <a:t>In basso: Resurrezione di Lazzaro e ingresso in Gerusalemme.</a:t>
            </a:r>
            <a:br>
              <a:rPr lang="it-IT" sz="2000" dirty="0" smtClean="0"/>
            </a:br>
            <a:r>
              <a:rPr lang="it-IT" sz="2000" dirty="0" smtClean="0"/>
              <a:t> </a:t>
            </a:r>
            <a:endParaRPr lang="it-IT" sz="2000" dirty="0"/>
          </a:p>
        </p:txBody>
      </p:sp>
      <p:pic>
        <p:nvPicPr>
          <p:cNvPr id="35842" name="Picture 2" descr="C:\Users\lenovo\Downloads\SAL 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9743"/>
            <a:ext cx="3461797" cy="687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695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3968" y="274638"/>
            <a:ext cx="4402832" cy="1143000"/>
          </a:xfrm>
        </p:spPr>
        <p:txBody>
          <a:bodyPr>
            <a:normAutofit fontScale="90000"/>
          </a:bodyPr>
          <a:lstStyle/>
          <a:p>
            <a:r>
              <a:rPr lang="it-IT" sz="2000" dirty="0" smtClean="0"/>
              <a:t/>
            </a:r>
            <a:br>
              <a:rPr lang="it-IT" sz="2000" dirty="0" smtClean="0"/>
            </a:br>
            <a:r>
              <a:rPr lang="it-IT" sz="2000" dirty="0" smtClean="0"/>
              <a:t>In alto: Moltiplicazione dei pani e dei pesci.</a:t>
            </a:r>
            <a:br>
              <a:rPr lang="it-IT" sz="2000" dirty="0" smtClean="0"/>
            </a:br>
            <a:r>
              <a:rPr lang="it-IT" sz="2000" dirty="0" smtClean="0"/>
              <a:t>In basso: Ultima cena e lavanda dei piedi.</a:t>
            </a:r>
            <a:br>
              <a:rPr lang="it-IT" sz="2000" dirty="0" smtClean="0"/>
            </a:br>
            <a:r>
              <a:rPr lang="it-IT" sz="2000" dirty="0" smtClean="0"/>
              <a:t> </a:t>
            </a:r>
            <a:endParaRPr lang="it-IT" sz="2000" dirty="0"/>
          </a:p>
        </p:txBody>
      </p:sp>
      <p:pic>
        <p:nvPicPr>
          <p:cNvPr id="36866" name="Picture 2" descr="C:\Users\lenovo\Downloads\SAL3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 y="0"/>
            <a:ext cx="41147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861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3928" y="274638"/>
            <a:ext cx="4762872" cy="1143000"/>
          </a:xfrm>
        </p:spPr>
        <p:txBody>
          <a:bodyPr>
            <a:normAutofit/>
          </a:bodyPr>
          <a:lstStyle/>
          <a:p>
            <a:r>
              <a:rPr lang="it-IT" sz="2000" dirty="0" smtClean="0"/>
              <a:t>In alto: Crocifissione.  </a:t>
            </a:r>
            <a:br>
              <a:rPr lang="it-IT" sz="2000" dirty="0" smtClean="0"/>
            </a:br>
            <a:r>
              <a:rPr lang="it-IT" sz="2000" dirty="0" smtClean="0"/>
              <a:t>In basso: Sorte tirata sulle vesti e sepoltura.</a:t>
            </a:r>
            <a:br>
              <a:rPr lang="it-IT" sz="2000" dirty="0" smtClean="0"/>
            </a:br>
            <a:r>
              <a:rPr lang="it-IT" sz="2000" dirty="0" smtClean="0"/>
              <a:t> </a:t>
            </a:r>
            <a:endParaRPr lang="it-IT" sz="2000" dirty="0"/>
          </a:p>
        </p:txBody>
      </p:sp>
      <p:pic>
        <p:nvPicPr>
          <p:cNvPr id="37890" name="Picture 2" descr="C:\Users\lenovo\Downloads\SAL 3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949"/>
            <a:ext cx="3707904" cy="684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56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35896" y="274638"/>
            <a:ext cx="5050904" cy="1143000"/>
          </a:xfrm>
        </p:spPr>
        <p:txBody>
          <a:bodyPr>
            <a:normAutofit/>
          </a:bodyPr>
          <a:lstStyle/>
          <a:p>
            <a:r>
              <a:rPr lang="it-IT" sz="2000" dirty="0" smtClean="0"/>
              <a:t>In alto: Guarigione del paralitico.</a:t>
            </a:r>
            <a:br>
              <a:rPr lang="it-IT" sz="2000" dirty="0" smtClean="0"/>
            </a:br>
            <a:r>
              <a:rPr lang="it-IT" sz="2000" dirty="0" smtClean="0"/>
              <a:t>In basso: Discesa agli Inferi.</a:t>
            </a:r>
            <a:endParaRPr lang="it-IT" sz="2000" dirty="0"/>
          </a:p>
        </p:txBody>
      </p:sp>
      <p:pic>
        <p:nvPicPr>
          <p:cNvPr id="38914" name="Picture 2" descr="C:\Users\lenovo\Downloads\SAL 3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3032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892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1143000"/>
          </a:xfrm>
        </p:spPr>
        <p:txBody>
          <a:bodyPr>
            <a:normAutofit/>
          </a:bodyPr>
          <a:lstStyle/>
          <a:p>
            <a:r>
              <a:rPr lang="it-IT" sz="2000" dirty="0" smtClean="0"/>
              <a:t>In alto: Guarigione del cieco.</a:t>
            </a:r>
            <a:br>
              <a:rPr lang="it-IT" sz="2000" dirty="0" smtClean="0"/>
            </a:br>
            <a:r>
              <a:rPr lang="it-IT" sz="2000" dirty="0" smtClean="0"/>
              <a:t>In basso: Il sepolcro vuoto.</a:t>
            </a:r>
            <a:endParaRPr lang="it-IT" sz="2000" dirty="0"/>
          </a:p>
        </p:txBody>
      </p:sp>
      <p:pic>
        <p:nvPicPr>
          <p:cNvPr id="39938" name="Picture 2" descr="C:\Users\lenovo\Downloads\SAL 3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72" y="19202"/>
            <a:ext cx="3533379" cy="683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559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fontScale="90000"/>
          </a:bodyPr>
          <a:lstStyle/>
          <a:p>
            <a:r>
              <a:rPr lang="it-IT" sz="2000" dirty="0" smtClean="0"/>
              <a:t>In alto: Gesù risorto appare a Maria Maddalena e all'altra Maria.</a:t>
            </a:r>
            <a:br>
              <a:rPr lang="it-IT" sz="2000" dirty="0" smtClean="0"/>
            </a:br>
            <a:r>
              <a:rPr lang="it-IT" sz="2000" dirty="0" smtClean="0"/>
              <a:t> In basso: Gesù invita Tommaso a porre il dito nel proprio costato.</a:t>
            </a:r>
            <a:br>
              <a:rPr lang="it-IT" sz="2000" dirty="0" smtClean="0"/>
            </a:br>
            <a:r>
              <a:rPr lang="it-IT" sz="2000" dirty="0" smtClean="0"/>
              <a:t> </a:t>
            </a:r>
            <a:endParaRPr lang="it-IT" sz="2000" dirty="0"/>
          </a:p>
        </p:txBody>
      </p:sp>
      <p:pic>
        <p:nvPicPr>
          <p:cNvPr id="40962" name="Picture 2" descr="C:\Users\lenovo\Downloads\SAL 3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14" y="0"/>
            <a:ext cx="33832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45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fontScale="90000"/>
          </a:bodyPr>
          <a:lstStyle/>
          <a:p>
            <a:r>
              <a:rPr lang="it-IT" sz="2000" dirty="0" smtClean="0"/>
              <a:t>In alto: Maria Maddalena e l'altra Maria annunciano agli apostoli l'avvenuta resurrezione. In basso: Gesù appare sul mare di Tiberiade.</a:t>
            </a:r>
            <a:br>
              <a:rPr lang="it-IT" sz="2000" dirty="0" smtClean="0"/>
            </a:br>
            <a:r>
              <a:rPr lang="it-IT" sz="2000" dirty="0" smtClean="0"/>
              <a:t> </a:t>
            </a:r>
            <a:endParaRPr lang="it-IT" sz="2000" dirty="0"/>
          </a:p>
        </p:txBody>
      </p:sp>
      <p:pic>
        <p:nvPicPr>
          <p:cNvPr id="41986" name="Picture 2" descr="C:\Users\lenovo\Downloads\SAL 3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 y="5139"/>
            <a:ext cx="3529222" cy="685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85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908720"/>
          </a:xfrm>
        </p:spPr>
        <p:txBody>
          <a:bodyPr>
            <a:normAutofit fontScale="90000"/>
          </a:bodyPr>
          <a:lstStyle/>
          <a:p>
            <a:r>
              <a:rPr lang="it-IT" sz="2000" dirty="0" smtClean="0"/>
              <a:t>Creazione degli animali. </a:t>
            </a:r>
            <a:br>
              <a:rPr lang="it-IT" sz="2000" dirty="0" smtClean="0"/>
            </a:br>
            <a:r>
              <a:rPr lang="it-IT" sz="2000" dirty="0" smtClean="0"/>
              <a:t>La formella fu sottratta al patrimonio della Cattedrale e tagliata in due lungo la colonna divisoria. Attualmente, la parte sinistra si trova all'</a:t>
            </a:r>
            <a:r>
              <a:rPr lang="it-IT" sz="2000" dirty="0" err="1" smtClean="0"/>
              <a:t>Iparmüvészeti</a:t>
            </a:r>
            <a:r>
              <a:rPr lang="it-IT" sz="2000" dirty="0" smtClean="0"/>
              <a:t> </a:t>
            </a:r>
            <a:r>
              <a:rPr lang="it-IT" sz="2000" dirty="0" err="1" smtClean="0"/>
              <a:t>Múzeum</a:t>
            </a:r>
            <a:r>
              <a:rPr lang="it-IT" sz="2000" dirty="0" smtClean="0"/>
              <a:t> di Budapest, la destra al </a:t>
            </a:r>
            <a:r>
              <a:rPr lang="it-IT" sz="2000" dirty="0" err="1" smtClean="0"/>
              <a:t>Metropolitan</a:t>
            </a:r>
            <a:r>
              <a:rPr lang="it-IT" sz="2000" dirty="0" smtClean="0"/>
              <a:t> </a:t>
            </a:r>
            <a:r>
              <a:rPr lang="it-IT" sz="2000" dirty="0" err="1" smtClean="0"/>
              <a:t>Museum</a:t>
            </a:r>
            <a:r>
              <a:rPr lang="it-IT" sz="2000" dirty="0" smtClean="0"/>
              <a:t> di New York.  </a:t>
            </a:r>
            <a:br>
              <a:rPr lang="it-IT" sz="2000" dirty="0" smtClean="0"/>
            </a:br>
            <a:r>
              <a:rPr lang="it-IT" sz="2000" dirty="0" smtClean="0"/>
              <a:t> </a:t>
            </a:r>
            <a:br>
              <a:rPr lang="it-IT" sz="2000" dirty="0" smtClean="0"/>
            </a:br>
            <a:r>
              <a:rPr lang="it-IT" sz="2000" dirty="0" smtClean="0"/>
              <a:t> </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5003"/>
            <a:ext cx="919149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606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2000" dirty="0" smtClean="0"/>
              <a:t>Ascensione.</a:t>
            </a:r>
            <a:br>
              <a:rPr lang="it-IT" sz="2000" dirty="0" smtClean="0"/>
            </a:br>
            <a:r>
              <a:rPr lang="it-IT" sz="2000" dirty="0" smtClean="0"/>
              <a:t> </a:t>
            </a:r>
            <a:endParaRPr lang="it-IT" sz="2000" dirty="0"/>
          </a:p>
        </p:txBody>
      </p:sp>
      <p:pic>
        <p:nvPicPr>
          <p:cNvPr id="43010" name="Picture 2" descr="C:\Users\lenovo\Downloads\SAL 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17" y="0"/>
            <a:ext cx="48120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89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35896" y="274638"/>
            <a:ext cx="5050904" cy="1143000"/>
          </a:xfrm>
        </p:spPr>
        <p:txBody>
          <a:bodyPr>
            <a:normAutofit/>
          </a:bodyPr>
          <a:lstStyle/>
          <a:p>
            <a:r>
              <a:rPr lang="it-IT" sz="2000" dirty="0" smtClean="0"/>
              <a:t>In alto: Gesù cena con due discepoli ad Emmaus. </a:t>
            </a:r>
            <a:br>
              <a:rPr lang="it-IT" sz="2000" dirty="0" smtClean="0"/>
            </a:br>
            <a:r>
              <a:rPr lang="it-IT" sz="2000" dirty="0" smtClean="0"/>
              <a:t>In basso: Gesù benedice gli apostoli a Betania.</a:t>
            </a:r>
            <a:endParaRPr lang="it-IT" sz="2000" dirty="0"/>
          </a:p>
        </p:txBody>
      </p:sp>
      <p:pic>
        <p:nvPicPr>
          <p:cNvPr id="44034" name="Picture 2" descr="C:\Users\lenovo\Downloads\SAL 4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0" y="0"/>
            <a:ext cx="30632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042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1880" y="274638"/>
            <a:ext cx="5194920" cy="1143000"/>
          </a:xfrm>
        </p:spPr>
        <p:txBody>
          <a:bodyPr>
            <a:normAutofit/>
          </a:bodyPr>
          <a:lstStyle/>
          <a:p>
            <a:r>
              <a:rPr lang="it-IT" sz="2000" dirty="0" smtClean="0"/>
              <a:t>In alto: Gesù appare agli apostoli. </a:t>
            </a:r>
            <a:br>
              <a:rPr lang="it-IT" sz="2000" dirty="0" smtClean="0"/>
            </a:br>
            <a:r>
              <a:rPr lang="it-IT" sz="2000" dirty="0" smtClean="0"/>
              <a:t>In basso: Pentecoste.</a:t>
            </a:r>
            <a:endParaRPr lang="it-IT" sz="2000" dirty="0"/>
          </a:p>
        </p:txBody>
      </p:sp>
      <p:pic>
        <p:nvPicPr>
          <p:cNvPr id="45058" name="Picture 2" descr="C:\Users\lenovo\Downloads\SAL 4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20" y="0"/>
            <a:ext cx="3334679"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22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fontScale="90000"/>
          </a:bodyPr>
          <a:lstStyle/>
          <a:p>
            <a:r>
              <a:rPr lang="it-IT" sz="2000" dirty="0" smtClean="0"/>
              <a:t>Creazione di Eva dal costato di Adamo - Tentazione e peccato originale. </a:t>
            </a:r>
            <a:br>
              <a:rPr lang="it-IT" sz="2000" dirty="0" smtClean="0"/>
            </a:br>
            <a:r>
              <a:rPr lang="it-IT" sz="2000" dirty="0" smtClean="0"/>
              <a:t>Nella parte sinistra, in basso, sono raffigurate le sorgenti dei fiumi del Giardino dell'Eden: </a:t>
            </a:r>
            <a:r>
              <a:rPr lang="it-IT" sz="2000" dirty="0" err="1" smtClean="0"/>
              <a:t>Phison</a:t>
            </a:r>
            <a:r>
              <a:rPr lang="it-IT" sz="2000" dirty="0" smtClean="0"/>
              <a:t>, </a:t>
            </a:r>
            <a:r>
              <a:rPr lang="it-IT" sz="2000" dirty="0" err="1" smtClean="0"/>
              <a:t>Gehon</a:t>
            </a:r>
            <a:r>
              <a:rPr lang="it-IT" sz="2000" dirty="0" smtClean="0"/>
              <a:t>, Tigri ed Eufrate.</a:t>
            </a:r>
            <a:br>
              <a:rPr lang="it-IT" sz="2000" dirty="0" smtClean="0"/>
            </a:br>
            <a:r>
              <a:rPr lang="it-IT" sz="2000" dirty="0" smtClean="0"/>
              <a:t> </a:t>
            </a:r>
            <a:endParaRPr lang="it-IT" sz="2000" dirty="0"/>
          </a:p>
        </p:txBody>
      </p:sp>
      <p:pic>
        <p:nvPicPr>
          <p:cNvPr id="8194" name="Picture 2" descr="C:\Users\lenovo\Downloads\SAL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9" y="0"/>
            <a:ext cx="9275904"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856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33256"/>
            <a:ext cx="8229600" cy="1124744"/>
          </a:xfrm>
        </p:spPr>
        <p:txBody>
          <a:bodyPr>
            <a:normAutofit/>
          </a:bodyPr>
          <a:lstStyle/>
          <a:p>
            <a:r>
              <a:rPr lang="it-IT" sz="2000" dirty="0" smtClean="0"/>
              <a:t>Cacciata dei progenitori, Fatica dei progenitori</a:t>
            </a:r>
            <a:endParaRPr lang="it-IT" sz="2000" dirty="0"/>
          </a:p>
        </p:txBody>
      </p:sp>
      <p:pic>
        <p:nvPicPr>
          <p:cNvPr id="7170" name="Picture 2" descr="C:\Users\lenovo\Downloads\SAL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885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33256"/>
            <a:ext cx="8229600" cy="1124744"/>
          </a:xfrm>
        </p:spPr>
        <p:txBody>
          <a:bodyPr>
            <a:normAutofit fontScale="90000"/>
          </a:bodyPr>
          <a:lstStyle/>
          <a:p>
            <a:r>
              <a:rPr lang="it-IT" sz="2000" dirty="0" smtClean="0"/>
              <a:t/>
            </a:r>
            <a:br>
              <a:rPr lang="it-IT" sz="2000" dirty="0" smtClean="0"/>
            </a:br>
            <a:r>
              <a:rPr lang="it-IT" sz="2000" dirty="0" smtClean="0"/>
              <a:t>Caino e Abele offrono doni a Dio - Fratricidio e punizione di Caino. </a:t>
            </a:r>
            <a:br>
              <a:rPr lang="it-IT" sz="2000" dirty="0" smtClean="0"/>
            </a:br>
            <a:r>
              <a:rPr lang="it-IT" sz="2000" dirty="0" smtClean="0"/>
              <a:t>Da notare nel fratricidio la singolare interpretazione dell'artista che, a maggiore efferatezza, lo fa avvenire per strangolamento, senza uso di armi. La formella fu sottratta al patrimonio della Cattedrale e attualmente si trova al </a:t>
            </a:r>
            <a:r>
              <a:rPr lang="it-IT" sz="2000" dirty="0" err="1" smtClean="0"/>
              <a:t>Musée</a:t>
            </a:r>
            <a:r>
              <a:rPr lang="it-IT" sz="2000" dirty="0" smtClean="0"/>
              <a:t> </a:t>
            </a:r>
            <a:r>
              <a:rPr lang="it-IT" sz="2000" dirty="0" err="1" smtClean="0"/>
              <a:t>du</a:t>
            </a:r>
            <a:r>
              <a:rPr lang="it-IT" sz="2000" dirty="0" smtClean="0"/>
              <a:t> Louvre di Parigi.  </a:t>
            </a:r>
            <a:br>
              <a:rPr lang="it-IT" sz="2000" dirty="0" smtClean="0"/>
            </a:br>
            <a:r>
              <a:rPr lang="it-IT" sz="2000" dirty="0" smtClean="0"/>
              <a:t> </a:t>
            </a:r>
            <a:br>
              <a:rPr lang="it-IT" sz="2000" dirty="0" smtClean="0"/>
            </a:b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192"/>
            <a:ext cx="9214625" cy="450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137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fontScale="90000"/>
          </a:bodyPr>
          <a:lstStyle/>
          <a:p>
            <a:r>
              <a:rPr lang="it-IT" sz="2000" dirty="0" smtClean="0"/>
              <a:t>Dio comanda a Noè di costruire l'arca - Costruzione dell'arca. </a:t>
            </a:r>
            <a:br>
              <a:rPr lang="it-IT" sz="2000" dirty="0" smtClean="0"/>
            </a:br>
            <a:r>
              <a:rPr lang="it-IT" sz="2000" dirty="0" smtClean="0"/>
              <a:t> </a:t>
            </a:r>
            <a:br>
              <a:rPr lang="it-IT" sz="2000" dirty="0" smtClean="0"/>
            </a:br>
            <a:endParaRPr lang="it-IT" sz="2000" dirty="0"/>
          </a:p>
        </p:txBody>
      </p:sp>
      <p:pic>
        <p:nvPicPr>
          <p:cNvPr id="11266" name="Picture 2" descr="C:\Users\lenovo\Downloads\avori%20a%200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 y="0"/>
            <a:ext cx="9154166"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02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869160"/>
            <a:ext cx="8229600" cy="1988840"/>
          </a:xfrm>
        </p:spPr>
        <p:txBody>
          <a:bodyPr>
            <a:normAutofit fontScale="90000"/>
          </a:bodyPr>
          <a:lstStyle/>
          <a:p>
            <a:r>
              <a:rPr lang="it-IT" sz="2000" dirty="0" smtClean="0"/>
              <a:t/>
            </a:r>
            <a:br>
              <a:rPr lang="it-IT" sz="2000" dirty="0" smtClean="0"/>
            </a:br>
            <a:r>
              <a:rPr lang="it-IT" sz="2000" dirty="0" smtClean="0"/>
              <a:t>Dio chiude la porta dell'arca: inizio del diluvio - La colomba riporta il ramoscello d'ulivo: fine del diluvio. </a:t>
            </a:r>
            <a:br>
              <a:rPr lang="it-IT" sz="2000" dirty="0" smtClean="0"/>
            </a:br>
            <a:r>
              <a:rPr lang="it-IT" sz="2000" dirty="0" smtClean="0"/>
              <a:t>Da notare come l'artista rinunciò al consueto corteo delle coppie di animali che si imbarcano sull'arca per preferire il gesto divino di convalida e suggello dell'opera eseguita da Noè e dalla sua famiglia.</a:t>
            </a:r>
            <a:br>
              <a:rPr lang="it-IT" sz="2000" dirty="0" smtClean="0"/>
            </a:br>
            <a:r>
              <a:rPr lang="it-IT" sz="2000" dirty="0" smtClean="0"/>
              <a:t> </a:t>
            </a:r>
            <a:endParaRPr lang="it-IT" sz="2000" dirty="0"/>
          </a:p>
        </p:txBody>
      </p:sp>
      <p:pic>
        <p:nvPicPr>
          <p:cNvPr id="10242" name="Picture 2" descr="C:\Users\lenovo\Downloads\SAL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3412"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359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506</Words>
  <Application>Microsoft Office PowerPoint</Application>
  <PresentationFormat>Presentazione su schermo (4:3)</PresentationFormat>
  <Paragraphs>42</Paragraphs>
  <Slides>42</Slides>
  <Notes>0</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Presentazione standard di PowerPoint</vt:lpstr>
      <vt:lpstr>Lo Spirito divide la luce dalle tenebre - Creazione degli angeli.  In effetti, la creazione degli angeli non si legge nel testo biblico come singolo episodio, ma è ricollegabile alla creazione del firmamento, come da interpretazione che si ritrova nella cultura ebraica.  Probabilmente, fra questa formella e la successiva giunta fino a noi è andata perduta quella relativa alla divisione delle acque e alla comparsa dell'asciutto, senza la quale non vi sarebbe continuità con la creazione della vegetazione. Da notare che questa formella è l'unica fra quelle che presentano la colonna divisoria tortile ad avere le spirali della stessa calanti a sinistra.   </vt:lpstr>
      <vt:lpstr>Dio crea la vegetazione e gli astri, sole e luna</vt:lpstr>
      <vt:lpstr>Creazione degli animali.  La formella fu sottratta al patrimonio della Cattedrale e tagliata in due lungo la colonna divisoria. Attualmente, la parte sinistra si trova all'Iparmüvészeti Múzeum di Budapest, la destra al Metropolitan Museum di New York.      </vt:lpstr>
      <vt:lpstr>Creazione di Eva dal costato di Adamo - Tentazione e peccato originale.  Nella parte sinistra, in basso, sono raffigurate le sorgenti dei fiumi del Giardino dell'Eden: Phison, Gehon, Tigri ed Eufrate.  </vt:lpstr>
      <vt:lpstr>Cacciata dei progenitori, Fatica dei progenitori</vt:lpstr>
      <vt:lpstr> Caino e Abele offrono doni a Dio - Fratricidio e punizione di Caino.  Da notare nel fratricidio la singolare interpretazione dell'artista che, a maggiore efferatezza, lo fa avvenire per strangolamento, senza uso di armi. La formella fu sottratta al patrimonio della Cattedrale e attualmente si trova al Musée du Louvre di Parigi.     </vt:lpstr>
      <vt:lpstr>Dio comanda a Noè di costruire l'arca - Costruzione dell'arca.    </vt:lpstr>
      <vt:lpstr> Dio chiude la porta dell'arca: inizio del diluvio - La colomba riporta il ramoscello d'ulivo: fine del diluvio.  Da notare come l'artista rinunciò al consueto corteo delle coppie di animali che si imbarcano sull'arca per preferire il gesto divino di convalida e suggello dell'opera eseguita da Noè e dalla sua famiglia.  </vt:lpstr>
      <vt:lpstr>Noè esce dall'arca - Noè compie l'olocausto di ringraziamento.    </vt:lpstr>
      <vt:lpstr>Dio benedice Noè e i figli - Noè viticultore.    </vt:lpstr>
      <vt:lpstr>Ebbrezza di Noè - Torre di Babele.   </vt:lpstr>
      <vt:lpstr>Dio comanda ad Abramo di lasciare Haran - Sarah e Lot nella casa di Abramo.  L'interpretazione di questa formella è stata molto controversa fra gli studiosi; quella qui riportata è la generalmente accolta ed è fatta propria dalla pubblicazione L'enigma degli Avori medievali da Amalfi a Salerno edita a corredo della mostra con uguale titolo tenutasi dal 20 dicembre 2007 al 30 aprile 2008 presso il Museo Diocesano. Da notare che con questa formella inizia la serie che tratta le storie da Abramo a Mosè caratterizzata dalla presenza di colonne divisorie non più tortili, ma lisce.</vt:lpstr>
      <vt:lpstr>Dio parla ad Abramo a Sichem - Il faraone restituisce Sarah ad Abramo.    </vt:lpstr>
      <vt:lpstr>Interruzione del sacrificio di Isacco - Dio benedice Abramo.   </vt:lpstr>
      <vt:lpstr>Sogno di Giacobbe - Mosè si toglie i calzari in presenza del Roveto ardente.  </vt:lpstr>
      <vt:lpstr>Dio muta in serpe la verga di Mosè - Dio rende lebbrosa una mano di Mosè.       </vt:lpstr>
      <vt:lpstr>Dio e Abramo. Mosè riceve la Legge.  La prima formella fu sottratta al patrimonio della Cattedrale e attualmente si trova allo Staatliche Museen di Berlino.  </vt:lpstr>
      <vt:lpstr>Dio e Abramo. Mosè riceve la Legge. La prima formella fu sottratta al patrimonio della Cattedrale e attualmente si trova allo Staatliche Museen di Berlino.  </vt:lpstr>
      <vt:lpstr>In alto: Maria visita Elisabetta - Giuseppe dubbioso rassicurato dall'angelo - Verso Betlemme - Natività - Annuncio ai pastori.  In basso: I Magi da Erode - I Magi da Gesù - L'angelo avverte Giuseppe di fuggire - Fuga in Egitto - Strage degli innocenti.</vt:lpstr>
      <vt:lpstr>In alto: Presentazione al tempio - Battesimo nel Giordano - Gesù servito dagli angeli dopo le tentazioni nel deserto - Chiamata di Simone e Andrea.  In basso: Nozze di Cana - Trasfigurazione - Resurrezione del figlio della vedova - Guarigione dell'idropico, del cieco e dello zoppo.</vt:lpstr>
      <vt:lpstr>In alto: Gesù e la samaritana - Moltiplicazione dei pani e dei pesci - Guarigione del paralitico - Guarigione del cieco.  In basso: Resurrezione di Lazzaro e ingresso in Gerusalemme - Ultima cena e lavanda dei piedi - Crocifissione, sorte tirata sulle vesti, sepoltura - Discesa agli Inferi - Il sepolcro vuoto.</vt:lpstr>
      <vt:lpstr>In alto: Gesù risorto appare a Maria Maddalena e all'altra Maria - Maria Maddalena e l'altra Maria annunciano agli apostoli l'avvenuta resurrezione - Gesù cena con due discepoli ad Emmaus - Gesù appare agli apostoli.  In basso: Gesù invita Tommaso a porre il dito nel proprio costato - Gesù appare sul mare di Tiberiade - Ascensione - Gesù benedice gli apostoli a Betania - Pentecoste</vt:lpstr>
      <vt:lpstr>In alto: Maria visita Elisabetta. In basso: I Magi da Erode.  </vt:lpstr>
      <vt:lpstr>In alto: Giuseppe dubbioso rassicurato dall'angelo. In basso: I Magi da Gesù.</vt:lpstr>
      <vt:lpstr>In alto: Verso Betlemme. In basso: L'angelo avverte Giuseppe di fuggire.  </vt:lpstr>
      <vt:lpstr>In alto: Natività. In basso: Fuga in Egitto.</vt:lpstr>
      <vt:lpstr>In alto: Annuncio ai pastori. In basso: Strage degli innocenti.  </vt:lpstr>
      <vt:lpstr>In alto: Presentazione al tempio. In basso: Nozze di Cana.  </vt:lpstr>
      <vt:lpstr>In alto: Battesimo nel Giordano. In basso: Trasfigurazione  </vt:lpstr>
      <vt:lpstr> In alto: Gesù servito dagli angeli dopo le tentazioni nel deserto. In basso: Resurrezione del figlio della vedova.   </vt:lpstr>
      <vt:lpstr>In alto: Chiamata di Simone e Andrea.  In basso: Guarigione dell'idropico, del cieco e dello zoppo.  </vt:lpstr>
      <vt:lpstr>n alto: Gesù e la samaritana.  In basso: Resurrezione di Lazzaro e ingresso in Gerusalemme.  </vt:lpstr>
      <vt:lpstr> In alto: Moltiplicazione dei pani e dei pesci. In basso: Ultima cena e lavanda dei piedi.  </vt:lpstr>
      <vt:lpstr>In alto: Crocifissione.   In basso: Sorte tirata sulle vesti e sepoltura.  </vt:lpstr>
      <vt:lpstr>In alto: Guarigione del paralitico. In basso: Discesa agli Inferi.</vt:lpstr>
      <vt:lpstr>In alto: Guarigione del cieco. In basso: Il sepolcro vuoto.</vt:lpstr>
      <vt:lpstr>In alto: Gesù risorto appare a Maria Maddalena e all'altra Maria.  In basso: Gesù invita Tommaso a porre il dito nel proprio costato.  </vt:lpstr>
      <vt:lpstr>In alto: Maria Maddalena e l'altra Maria annunciano agli apostoli l'avvenuta resurrezione. In basso: Gesù appare sul mare di Tiberiade.  </vt:lpstr>
      <vt:lpstr>Ascensione.  </vt:lpstr>
      <vt:lpstr>In alto: Gesù cena con due discepoli ad Emmaus.  In basso: Gesù benedice gli apostoli a Betania.</vt:lpstr>
      <vt:lpstr>In alto: Gesù appare agli apostoli.  In basso: Pentecoste.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Museo diocesano di Salerno, tavoletta in avorio, sono 50: crocifissione, divisione delle vesti, deposizione nl sepolcro.</dc:title>
  <dc:creator>lenovo</dc:creator>
  <cp:lastModifiedBy>lenovo</cp:lastModifiedBy>
  <cp:revision>19</cp:revision>
  <dcterms:created xsi:type="dcterms:W3CDTF">2019-12-29T08:37:46Z</dcterms:created>
  <dcterms:modified xsi:type="dcterms:W3CDTF">2019-12-29T21:44:14Z</dcterms:modified>
</cp:coreProperties>
</file>