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73" r:id="rId11"/>
    <p:sldId id="270" r:id="rId12"/>
    <p:sldId id="264" r:id="rId13"/>
    <p:sldId id="266" r:id="rId14"/>
    <p:sldId id="265" r:id="rId15"/>
    <p:sldId id="268" r:id="rId16"/>
    <p:sldId id="269" r:id="rId17"/>
    <p:sldId id="271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34A7B-D026-4C29-9FE6-1D9C489E4DB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8656F-67F4-4A9F-9B53-908CA7803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37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Sarcofago di Marcus Claudianus</a:t>
            </a:r>
          </a:p>
          <a:p>
            <a:r>
              <a:rPr lang="it-IT" dirty="0" smtClean="0"/>
              <a:t>Da Wikipedia, l'enciclopedia libera.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Jump</a:t>
            </a:r>
            <a:r>
              <a:rPr lang="it-IT" dirty="0" smtClean="0"/>
              <a:t> to </a:t>
            </a:r>
            <a:r>
              <a:rPr lang="it-IT" dirty="0" err="1" smtClean="0"/>
              <a:t>navigation</a:t>
            </a:r>
            <a:endParaRPr lang="it-IT" dirty="0" smtClean="0"/>
          </a:p>
          <a:p>
            <a:r>
              <a:rPr lang="it-IT" dirty="0" err="1" smtClean="0"/>
              <a:t>Jump</a:t>
            </a:r>
            <a:r>
              <a:rPr lang="it-IT" dirty="0" smtClean="0"/>
              <a:t> to </a:t>
            </a:r>
            <a:r>
              <a:rPr lang="it-IT" dirty="0" err="1" smtClean="0"/>
              <a:t>search</a:t>
            </a:r>
            <a:endParaRPr lang="it-IT" dirty="0" smtClean="0"/>
          </a:p>
          <a:p>
            <a:r>
              <a:rPr lang="it-IT" dirty="0" smtClean="0"/>
              <a:t>Il Sarcofago di Marcus Claudianus è una scultura databile 330-339 d.C. e conservata a Roma, al museo di Palazzo Massimo alle Terme. </a:t>
            </a:r>
          </a:p>
          <a:p>
            <a:r>
              <a:rPr lang="it-IT" dirty="0" smtClean="0"/>
              <a:t>Sarcofago di Marcus Claudianus</a:t>
            </a:r>
          </a:p>
          <a:p>
            <a:endParaRPr lang="it-IT" dirty="0" smtClean="0"/>
          </a:p>
          <a:p>
            <a:r>
              <a:rPr lang="it-IT" dirty="0" smtClean="0"/>
              <a:t>Autore</a:t>
            </a:r>
          </a:p>
          <a:p>
            <a:r>
              <a:rPr lang="it-IT" dirty="0" smtClean="0"/>
              <a:t>sconosciuto</a:t>
            </a:r>
          </a:p>
          <a:p>
            <a:r>
              <a:rPr lang="it-IT" dirty="0" smtClean="0"/>
              <a:t>Data</a:t>
            </a:r>
          </a:p>
          <a:p>
            <a:r>
              <a:rPr lang="it-IT" dirty="0" smtClean="0"/>
              <a:t>330-339 d.C.</a:t>
            </a:r>
          </a:p>
          <a:p>
            <a:r>
              <a:rPr lang="it-IT" dirty="0" smtClean="0"/>
              <a:t>Materiale</a:t>
            </a:r>
          </a:p>
          <a:p>
            <a:r>
              <a:rPr lang="it-IT" dirty="0" smtClean="0"/>
              <a:t>marmo bianco</a:t>
            </a:r>
          </a:p>
          <a:p>
            <a:r>
              <a:rPr lang="it-IT" dirty="0" smtClean="0"/>
              <a:t>Ubicazione</a:t>
            </a:r>
          </a:p>
          <a:p>
            <a:r>
              <a:rPr lang="it-IT" dirty="0" smtClean="0"/>
              <a:t>Palazzo Massimo alle Terme, Roma[1]</a:t>
            </a:r>
          </a:p>
          <a:p>
            <a:endParaRPr lang="it-IT" dirty="0" smtClean="0"/>
          </a:p>
          <a:p>
            <a:r>
              <a:rPr lang="it-IT" dirty="0" smtClean="0"/>
              <a:t>Indice</a:t>
            </a:r>
          </a:p>
          <a:p>
            <a:r>
              <a:rPr lang="it-IT" dirty="0" smtClean="0"/>
              <a:t>1</a:t>
            </a:r>
          </a:p>
          <a:p>
            <a:r>
              <a:rPr lang="it-IT" dirty="0" smtClean="0"/>
              <a:t>Storia e descrizione</a:t>
            </a:r>
          </a:p>
          <a:p>
            <a:r>
              <a:rPr lang="it-IT" dirty="0" smtClean="0"/>
              <a:t>1.1</a:t>
            </a:r>
          </a:p>
          <a:p>
            <a:r>
              <a:rPr lang="it-IT" dirty="0" smtClean="0"/>
              <a:t>Stile</a:t>
            </a:r>
          </a:p>
          <a:p>
            <a:r>
              <a:rPr lang="it-IT" dirty="0" smtClean="0"/>
              <a:t>2</a:t>
            </a:r>
          </a:p>
          <a:p>
            <a:r>
              <a:rPr lang="it-IT" dirty="0" smtClean="0"/>
              <a:t>Galleria d'immagini</a:t>
            </a:r>
          </a:p>
          <a:p>
            <a:r>
              <a:rPr lang="it-IT" dirty="0" smtClean="0"/>
              <a:t>3</a:t>
            </a:r>
          </a:p>
          <a:p>
            <a:r>
              <a:rPr lang="it-IT" dirty="0" smtClean="0"/>
              <a:t>Note</a:t>
            </a:r>
          </a:p>
          <a:p>
            <a:r>
              <a:rPr lang="it-IT" dirty="0" smtClean="0"/>
              <a:t>4</a:t>
            </a:r>
          </a:p>
          <a:p>
            <a:r>
              <a:rPr lang="it-IT" dirty="0" smtClean="0"/>
              <a:t>Bibliografia</a:t>
            </a:r>
          </a:p>
          <a:p>
            <a:r>
              <a:rPr lang="it-IT" dirty="0" smtClean="0"/>
              <a:t>5</a:t>
            </a:r>
          </a:p>
          <a:p>
            <a:r>
              <a:rPr lang="it-IT" dirty="0" smtClean="0"/>
              <a:t>Altri progetti</a:t>
            </a:r>
          </a:p>
          <a:p>
            <a:r>
              <a:rPr lang="it-IT" dirty="0" smtClean="0"/>
              <a:t>Storia e descrizione[modifica | modifica </a:t>
            </a:r>
            <a:r>
              <a:rPr lang="it-IT" dirty="0" err="1" smtClean="0"/>
              <a:t>wikitesto</a:t>
            </a:r>
            <a:r>
              <a:rPr lang="it-IT" dirty="0" smtClean="0"/>
              <a:t>]</a:t>
            </a:r>
          </a:p>
          <a:p>
            <a:r>
              <a:rPr lang="it-IT" dirty="0" smtClean="0"/>
              <a:t>Questo sarcofago fu trovato nel 1884 a Roma, in via della Lungara, nei pressi della chiesa di San Giacomo in </a:t>
            </a:r>
            <a:r>
              <a:rPr lang="it-IT" dirty="0" err="1" smtClean="0"/>
              <a:t>Settimiana</a:t>
            </a:r>
            <a:r>
              <a:rPr lang="it-IT" dirty="0" smtClean="0"/>
              <a:t>. Vi sono rappresentate scene evangeliche, come la Natività, la Resurrezione di Lazzaro, la Guarigione del cieco nato, il Rinnegamento di Pietro. L'eucaristia è simboleggiata dalla Raccolta delle messi e dalla Vendemmia, in cui l'uomo è visto mentre è intento al lavoro dei campi. L'iscrizione sul fronte del coperchio fornisce il nome del defunto che è rappresentato al lato, avvolto nel suo peplo e all'interno di un sudario funebre che due putti alati srotolano: L(</a:t>
            </a:r>
            <a:r>
              <a:rPr lang="it-IT" dirty="0" err="1" smtClean="0"/>
              <a:t>ucio</a:t>
            </a:r>
            <a:r>
              <a:rPr lang="it-IT" dirty="0" smtClean="0"/>
              <a:t>) V(</a:t>
            </a:r>
            <a:r>
              <a:rPr lang="it-IT" dirty="0" err="1" smtClean="0"/>
              <a:t>alerio</a:t>
            </a:r>
            <a:r>
              <a:rPr lang="it-IT" dirty="0" smtClean="0"/>
              <a:t>) C(</a:t>
            </a:r>
            <a:r>
              <a:rPr lang="it-IT" dirty="0" err="1" smtClean="0"/>
              <a:t>laudio</a:t>
            </a:r>
            <a:r>
              <a:rPr lang="it-IT" dirty="0" smtClean="0"/>
              <a:t>) M(</a:t>
            </a:r>
            <a:r>
              <a:rPr lang="it-IT" dirty="0" err="1" smtClean="0"/>
              <a:t>aximo</a:t>
            </a:r>
            <a:r>
              <a:rPr lang="it-IT" dirty="0" smtClean="0"/>
              <a:t>) Claudiano / v(</a:t>
            </a:r>
            <a:r>
              <a:rPr lang="it-IT" dirty="0" err="1" smtClean="0"/>
              <a:t>iro</a:t>
            </a:r>
            <a:r>
              <a:rPr lang="it-IT" dirty="0" smtClean="0"/>
              <a:t>) p(</a:t>
            </a:r>
            <a:r>
              <a:rPr lang="it-IT" dirty="0" err="1" smtClean="0"/>
              <a:t>erfectissimo</a:t>
            </a:r>
            <a:r>
              <a:rPr lang="it-IT" dirty="0" smtClean="0"/>
              <a:t>) q(</a:t>
            </a:r>
            <a:r>
              <a:rPr lang="it-IT" dirty="0" err="1" smtClean="0"/>
              <a:t>ui</a:t>
            </a:r>
            <a:r>
              <a:rPr lang="it-IT" dirty="0" smtClean="0"/>
              <a:t>) v(</a:t>
            </a:r>
            <a:r>
              <a:rPr lang="it-IT" dirty="0" err="1" smtClean="0"/>
              <a:t>ixit</a:t>
            </a:r>
            <a:r>
              <a:rPr lang="it-IT" dirty="0" smtClean="0"/>
              <a:t>) p(</a:t>
            </a:r>
            <a:r>
              <a:rPr lang="it-IT" dirty="0" err="1" smtClean="0"/>
              <a:t>lus</a:t>
            </a:r>
            <a:r>
              <a:rPr lang="it-IT" dirty="0" smtClean="0"/>
              <a:t>) m(</a:t>
            </a:r>
            <a:r>
              <a:rPr lang="it-IT" dirty="0" err="1" smtClean="0"/>
              <a:t>inus</a:t>
            </a:r>
            <a:r>
              <a:rPr lang="it-IT" dirty="0" smtClean="0"/>
              <a:t>) </a:t>
            </a:r>
            <a:r>
              <a:rPr lang="it-IT" dirty="0" err="1" smtClean="0"/>
              <a:t>annis</a:t>
            </a:r>
            <a:r>
              <a:rPr lang="it-IT" dirty="0" smtClean="0"/>
              <a:t> / XLIII d(</a:t>
            </a:r>
            <a:r>
              <a:rPr lang="it-IT" dirty="0" err="1" smtClean="0"/>
              <a:t>epositus</a:t>
            </a:r>
            <a:r>
              <a:rPr lang="it-IT" dirty="0" smtClean="0"/>
              <a:t>) </a:t>
            </a:r>
            <a:r>
              <a:rPr lang="it-IT" dirty="0" err="1" smtClean="0"/>
              <a:t>VIIII</a:t>
            </a:r>
            <a:r>
              <a:rPr lang="it-IT" dirty="0" smtClean="0"/>
              <a:t> K(</a:t>
            </a:r>
            <a:r>
              <a:rPr lang="it-IT" dirty="0" err="1" smtClean="0"/>
              <a:t>alendas</a:t>
            </a:r>
            <a:r>
              <a:rPr lang="it-IT" dirty="0" smtClean="0"/>
              <a:t>) </a:t>
            </a:r>
            <a:r>
              <a:rPr lang="it-IT" dirty="0" err="1" smtClean="0"/>
              <a:t>Dec</a:t>
            </a:r>
            <a:r>
              <a:rPr lang="it-IT" dirty="0" smtClean="0"/>
              <a:t>(</a:t>
            </a:r>
            <a:r>
              <a:rPr lang="it-IT" dirty="0" err="1" smtClean="0"/>
              <a:t>embres</a:t>
            </a:r>
            <a:r>
              <a:rPr lang="it-IT" dirty="0" smtClean="0"/>
              <a:t>) / in p(ace).[2] </a:t>
            </a:r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dirty="0" smtClean="0"/>
              <a:t>Sarcofago di Marcus Claudianus - Iscrizione</a:t>
            </a:r>
          </a:p>
          <a:p>
            <a:r>
              <a:rPr lang="it-IT" dirty="0" smtClean="0"/>
              <a:t>La datazione attribuita corrisponde all'ultimo periodo dell'impero di Costantino I, il Grande. </a:t>
            </a:r>
          </a:p>
          <a:p>
            <a:r>
              <a:rPr lang="it-IT" dirty="0" smtClean="0"/>
              <a:t>Stile[modifica | modifica </a:t>
            </a:r>
            <a:r>
              <a:rPr lang="it-IT" dirty="0" err="1" smtClean="0"/>
              <a:t>wikitesto</a:t>
            </a:r>
            <a:r>
              <a:rPr lang="it-IT" dirty="0" smtClean="0"/>
              <a:t>]</a:t>
            </a:r>
          </a:p>
          <a:p>
            <a:r>
              <a:rPr lang="it-IT" dirty="0" smtClean="0"/>
              <a:t>L'opera è caratterizzata da una sapiente ed armonica composizione che non lascia spazi vuoti. Il rilievo delle figure crea un effetto di chiaroscuro, con variazioni di effetti, nei panneggi e nelle capigliature. Da notare la tendenza alla stilizzazione e alla semplificazione delle linee: la plastica dei volti e il portamento dei corpi sono di derivazione classica, con capelli e panneggi resi con profonde incisioni calligrafiche. </a:t>
            </a:r>
          </a:p>
          <a:p>
            <a:r>
              <a:rPr lang="it-IT" dirty="0" smtClean="0"/>
              <a:t>La tipologia di questa opera scultorea, detta di Cristo e di Pietro, è tipica del periodo in cui la Chiesa, dopo l'istituzione della festività della Cattedra di San Pietro, rivendicava per sé il privilegio del battesimo e della promessa di vita eterna, grazie alla Resurrezione della carne, simboleggiata dal miracolo della Resurrezione di Lazzaro. Il Cristo, ricciuto imberbe e giovane, è visto come un filosofo, dotato di poteri straordinari: tiene in una mano un rotolo parzialmente svolto (contenente la vera filosofia) e con la verga tocca il capo di Lazzaro, utilizzando in tal modo il suo potere di taumaturgo. Non è rappresentato, come nei primi tempi della Chiesa, nei panni di un uomo umiliato e deriso dai pagani: bensì a lui è riservata una bellezza apollinea, poiché Egli è Colui che annuncia la grazia divina, come si legge nel Vangelo di Giovanni: Il Verbo s'incarnò e abitò fra noi e noi abbiamo contemplato la sua gloria.[3]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8656F-67F4-4A9F-9B53-908CA780322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8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76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93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00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60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79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57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74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7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91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E8B74-11E8-4A9B-ACE5-7985157B10EF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80CE6-623C-4169-AB2D-234F090E33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40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Sarcofago di Marcus Claudianus, scene dal V e N. Testamento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364"/>
            <a:ext cx="9231949" cy="483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46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" y="9052"/>
            <a:ext cx="8515565" cy="684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79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" y="-24962"/>
            <a:ext cx="9223134" cy="50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52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Marcus Claudianus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7439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72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Sarcofago </a:t>
            </a:r>
            <a:r>
              <a:rPr lang="it-IT" sz="2000" dirty="0" err="1" smtClean="0"/>
              <a:t>pleocristiano</a:t>
            </a:r>
            <a:r>
              <a:rPr lang="it-IT" sz="2000" dirty="0" smtClean="0"/>
              <a:t> di Roma, Museo delle Terme di Diocleziano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3" y="0"/>
            <a:ext cx="9195746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72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Iscrizione – </a:t>
            </a:r>
            <a:r>
              <a:rPr lang="it-IT" sz="2000" dirty="0" err="1" smtClean="0"/>
              <a:t>CIL</a:t>
            </a:r>
            <a:r>
              <a:rPr lang="it-IT" sz="2000" dirty="0" smtClean="0"/>
              <a:t> VI 41428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757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20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Guarigione del cieco</a:t>
            </a:r>
            <a:br>
              <a:rPr lang="it-IT" sz="2000" dirty="0" smtClean="0"/>
            </a:br>
            <a:r>
              <a:rPr lang="it-IT" sz="2000" dirty="0" smtClean="0"/>
              <a:t>Gesù predice l tradimento di Pietro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410"/>
            <a:ext cx="4760465" cy="684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70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314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miracolo di Cana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8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21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resurrezione di Lazzaro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" y="0"/>
            <a:ext cx="39973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1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moltiplicazione dei pani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947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57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3146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L’arresto di San Pietro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21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70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41"/>
            <a:ext cx="9243979" cy="688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2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Pietro fa scaturire l’acqua ( da Pseudo Linus, Il martirio del </a:t>
            </a:r>
            <a:r>
              <a:rPr lang="it-IT" sz="2000" dirty="0" err="1" smtClean="0"/>
              <a:t>beao</a:t>
            </a:r>
            <a:r>
              <a:rPr lang="it-IT" sz="2000" dirty="0" smtClean="0"/>
              <a:t> Pietro Apostolo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"/>
            <a:ext cx="2771800" cy="695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677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Particolare di San Pietro arrestato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368"/>
            <a:ext cx="9036496" cy="667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82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" y="-6013"/>
            <a:ext cx="9146016" cy="68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1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36" y="0"/>
            <a:ext cx="471114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5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Sarcofago di Marcus Claudianus, Iscrizione: L(</a:t>
            </a:r>
            <a:r>
              <a:rPr lang="it-IT" sz="2000" dirty="0" err="1" smtClean="0"/>
              <a:t>ucio</a:t>
            </a:r>
            <a:r>
              <a:rPr lang="it-IT" sz="2000" dirty="0" smtClean="0"/>
              <a:t> V(</a:t>
            </a:r>
            <a:r>
              <a:rPr lang="it-IT" sz="2000" dirty="0" err="1" smtClean="0"/>
              <a:t>alerio</a:t>
            </a:r>
            <a:r>
              <a:rPr lang="it-IT" sz="2000" dirty="0" smtClean="0"/>
              <a:t>) C(</a:t>
            </a:r>
            <a:r>
              <a:rPr lang="it-IT" sz="2000" dirty="0" err="1" smtClean="0"/>
              <a:t>laudio</a:t>
            </a:r>
            <a:r>
              <a:rPr lang="it-IT" sz="2000" dirty="0" smtClean="0"/>
              <a:t> M(</a:t>
            </a:r>
            <a:r>
              <a:rPr lang="it-IT" sz="2000" dirty="0" err="1" smtClean="0"/>
              <a:t>assimo</a:t>
            </a:r>
            <a:r>
              <a:rPr lang="it-IT" sz="2000" dirty="0" smtClean="0"/>
              <a:t>) Claudiano v(</a:t>
            </a:r>
            <a:r>
              <a:rPr lang="it-IT" sz="2000" dirty="0" err="1" smtClean="0"/>
              <a:t>iro</a:t>
            </a:r>
            <a:r>
              <a:rPr lang="it-IT" sz="2000" dirty="0" smtClean="0"/>
              <a:t>) p </a:t>
            </a:r>
            <a:r>
              <a:rPr lang="it-IT" sz="2000" dirty="0" err="1" smtClean="0"/>
              <a:t>erfectissimo</a:t>
            </a:r>
            <a:r>
              <a:rPr lang="it-IT" sz="2000" dirty="0" smtClean="0"/>
              <a:t>) q(</a:t>
            </a:r>
            <a:r>
              <a:rPr lang="it-IT" sz="2000" dirty="0" err="1" smtClean="0"/>
              <a:t>ui</a:t>
            </a:r>
            <a:r>
              <a:rPr lang="it-IT" sz="2000" dirty="0" smtClean="0"/>
              <a:t>) </a:t>
            </a:r>
            <a:r>
              <a:rPr lang="it-IT" sz="2000" dirty="0" err="1" smtClean="0"/>
              <a:t>viixit</a:t>
            </a:r>
            <a:r>
              <a:rPr lang="it-IT" sz="2000" dirty="0" smtClean="0"/>
              <a:t>) p(</a:t>
            </a:r>
            <a:r>
              <a:rPr lang="it-IT" sz="2000" dirty="0" err="1" smtClean="0"/>
              <a:t>lus</a:t>
            </a:r>
            <a:r>
              <a:rPr lang="it-IT" sz="2000" dirty="0" smtClean="0"/>
              <a:t>) m(</a:t>
            </a:r>
            <a:r>
              <a:rPr lang="it-IT" sz="2000" dirty="0" err="1" smtClean="0"/>
              <a:t>inus</a:t>
            </a:r>
            <a:r>
              <a:rPr lang="it-IT" sz="2000" dirty="0" smtClean="0"/>
              <a:t>) anni / XLIII d(</a:t>
            </a:r>
            <a:r>
              <a:rPr lang="it-IT" sz="2000" dirty="0" err="1" smtClean="0"/>
              <a:t>epositus</a:t>
            </a:r>
            <a:r>
              <a:rPr lang="it-IT" sz="2000" dirty="0" smtClean="0"/>
              <a:t>) VIII K(</a:t>
            </a:r>
            <a:r>
              <a:rPr lang="it-IT" sz="2000" dirty="0" err="1" smtClean="0"/>
              <a:t>alendas</a:t>
            </a:r>
            <a:r>
              <a:rPr lang="it-IT" sz="2000" dirty="0" smtClean="0"/>
              <a:t>) </a:t>
            </a:r>
            <a:r>
              <a:rPr lang="it-IT" sz="2000" dirty="0" err="1" smtClean="0"/>
              <a:t>Dec</a:t>
            </a:r>
            <a:r>
              <a:rPr lang="it-IT" sz="2000" dirty="0" smtClean="0"/>
              <a:t>(</a:t>
            </a:r>
            <a:r>
              <a:rPr lang="it-IT" sz="2000" dirty="0" err="1" smtClean="0"/>
              <a:t>embries</a:t>
            </a:r>
            <a:r>
              <a:rPr lang="it-IT" sz="2000" dirty="0" smtClean="0"/>
              <a:t>) / </a:t>
            </a:r>
            <a:r>
              <a:rPr lang="it-IT" sz="2000" smtClean="0"/>
              <a:t>in p(ace)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9865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77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Raccolta delle messi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95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356"/>
            <a:ext cx="4776287" cy="687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2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8"/>
            <a:ext cx="9153220" cy="609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11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Natività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58"/>
            <a:ext cx="7830542" cy="629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62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623</Words>
  <Application>Microsoft Office PowerPoint</Application>
  <PresentationFormat>Presentazione su schermo (4:3)</PresentationFormat>
  <Paragraphs>55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Sarcofago di Marcus Claudianus, scene dal V e N. Testamento</vt:lpstr>
      <vt:lpstr>Presentazione standard di PowerPoint</vt:lpstr>
      <vt:lpstr>Presentazione standard di PowerPoint</vt:lpstr>
      <vt:lpstr>Presentazione standard di PowerPoint</vt:lpstr>
      <vt:lpstr>Sarcofago di Marcus Claudianus, Iscrizione: L(ucio V(alerio) C(laudio M(assimo) Claudiano v(iro) p erfectissimo) q(ui) viixit) p(lus) m(inus) anni / XLIII d(epositus) VIII K(alendas) Dec(embries) / in p(ace)</vt:lpstr>
      <vt:lpstr>Raccolta delle messi</vt:lpstr>
      <vt:lpstr>Presentazione standard di PowerPoint</vt:lpstr>
      <vt:lpstr>Presentazione standard di PowerPoint</vt:lpstr>
      <vt:lpstr>Natività</vt:lpstr>
      <vt:lpstr>Presentazione standard di PowerPoint</vt:lpstr>
      <vt:lpstr>Presentazione standard di PowerPoint</vt:lpstr>
      <vt:lpstr>Marcus Claudianus</vt:lpstr>
      <vt:lpstr>Sarcofago pleocristiano di Roma, Museo delle Terme di Diocleziano</vt:lpstr>
      <vt:lpstr>Iscrizione – CIL VI 41428</vt:lpstr>
      <vt:lpstr>Guarigione del cieco Gesù predice l tradimento di Pietro</vt:lpstr>
      <vt:lpstr>IL miracolo di Cana</vt:lpstr>
      <vt:lpstr>La resurrezione di Lazzaro</vt:lpstr>
      <vt:lpstr>La moltiplicazione dei pani</vt:lpstr>
      <vt:lpstr>L’arresto di San Pietro</vt:lpstr>
      <vt:lpstr>San Pietro fa scaturire l’acqua ( da Pseudo Linus, Il martirio del beao Pietro Apostolo </vt:lpstr>
      <vt:lpstr>Particolare di San Pietro arrestato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Sarcofago di Marcus Claudianus, scene dal V e N. Testamento</dc:title>
  <dc:creator>lenovo</dc:creator>
  <cp:lastModifiedBy>lenovo</cp:lastModifiedBy>
  <cp:revision>6</cp:revision>
  <dcterms:created xsi:type="dcterms:W3CDTF">2018-09-18T06:23:27Z</dcterms:created>
  <dcterms:modified xsi:type="dcterms:W3CDTF">2018-09-18T08:44:53Z</dcterms:modified>
</cp:coreProperties>
</file>