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69" r:id="rId3"/>
    <p:sldId id="270" r:id="rId4"/>
    <p:sldId id="257" r:id="rId5"/>
    <p:sldId id="271" r:id="rId6"/>
    <p:sldId id="272" r:id="rId7"/>
    <p:sldId id="273" r:id="rId8"/>
    <p:sldId id="274" r:id="rId9"/>
    <p:sldId id="275" r:id="rId10"/>
    <p:sldId id="258" r:id="rId11"/>
    <p:sldId id="276" r:id="rId12"/>
    <p:sldId id="277" r:id="rId13"/>
    <p:sldId id="278" r:id="rId14"/>
    <p:sldId id="279" r:id="rId15"/>
    <p:sldId id="280" r:id="rId16"/>
    <p:sldId id="281" r:id="rId17"/>
    <p:sldId id="282" r:id="rId18"/>
    <p:sldId id="283" r:id="rId19"/>
    <p:sldId id="284" r:id="rId20"/>
    <p:sldId id="285" r:id="rId21"/>
    <p:sldId id="259" r:id="rId22"/>
    <p:sldId id="286" r:id="rId23"/>
    <p:sldId id="287" r:id="rId24"/>
    <p:sldId id="288" r:id="rId25"/>
    <p:sldId id="289" r:id="rId26"/>
    <p:sldId id="290" r:id="rId27"/>
    <p:sldId id="260" r:id="rId28"/>
    <p:sldId id="291" r:id="rId29"/>
    <p:sldId id="292" r:id="rId30"/>
    <p:sldId id="293" r:id="rId31"/>
    <p:sldId id="294" r:id="rId32"/>
    <p:sldId id="295" r:id="rId33"/>
    <p:sldId id="296" r:id="rId34"/>
    <p:sldId id="297" r:id="rId35"/>
    <p:sldId id="298" r:id="rId36"/>
    <p:sldId id="299" r:id="rId37"/>
    <p:sldId id="300" r:id="rId38"/>
    <p:sldId id="261" r:id="rId39"/>
    <p:sldId id="301" r:id="rId40"/>
    <p:sldId id="302" r:id="rId41"/>
    <p:sldId id="303" r:id="rId42"/>
    <p:sldId id="304" r:id="rId43"/>
    <p:sldId id="305" r:id="rId44"/>
    <p:sldId id="262" r:id="rId45"/>
    <p:sldId id="263" r:id="rId46"/>
    <p:sldId id="306" r:id="rId47"/>
    <p:sldId id="307" r:id="rId48"/>
    <p:sldId id="308" r:id="rId49"/>
    <p:sldId id="309" r:id="rId50"/>
    <p:sldId id="310" r:id="rId51"/>
    <p:sldId id="311" r:id="rId52"/>
    <p:sldId id="312" r:id="rId53"/>
    <p:sldId id="313" r:id="rId54"/>
    <p:sldId id="264" r:id="rId55"/>
    <p:sldId id="265" r:id="rId56"/>
    <p:sldId id="266" r:id="rId57"/>
    <p:sldId id="268" r:id="rId58"/>
    <p:sldId id="267" r:id="rId5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376" y="-76"/>
      </p:cViewPr>
      <p:guideLst>
        <p:guide orient="horz" pos="2160"/>
        <p:guide pos="2880"/>
      </p:guideLst>
    </p:cSldViewPr>
  </p:slideViewPr>
  <p:notesTextViewPr>
    <p:cViewPr>
      <p:scale>
        <a:sx n="1" d="1"/>
        <a:sy n="1" d="1"/>
      </p:scale>
      <p:origin x="0" y="0"/>
    </p:cViewPr>
  </p:notesTextViewPr>
  <p:sorterViewPr>
    <p:cViewPr>
      <p:scale>
        <a:sx n="100" d="100"/>
        <a:sy n="100" d="100"/>
      </p:scale>
      <p:origin x="0" y="23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E03F8E-8CC2-45BF-9933-49BD95D57467}" type="datetimeFigureOut">
              <a:rPr lang="it-IT" smtClean="0"/>
              <a:t>20/09/2018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FA0DB0-BB6D-4C12-9310-0ECF1B091C65}" type="slidenum">
              <a:rPr lang="it-IT" smtClean="0"/>
              <a:t>‹N›</a:t>
            </a:fld>
            <a:endParaRPr lang="it-IT"/>
          </a:p>
        </p:txBody>
      </p:sp>
    </p:spTree>
    <p:extLst>
      <p:ext uri="{BB962C8B-B14F-4D97-AF65-F5344CB8AC3E}">
        <p14:creationId xmlns:p14="http://schemas.microsoft.com/office/powerpoint/2010/main" val="2811949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3" Type="http://schemas.openxmlformats.org/officeDocument/2006/relationships/hyperlink" Target="https://it.wikipedia.org/wiki/298_a.C." TargetMode="External"/><Relationship Id="rId18" Type="http://schemas.openxmlformats.org/officeDocument/2006/relationships/hyperlink" Target="https://it.wikipedia.org/wiki/270_a.C." TargetMode="External"/><Relationship Id="rId26" Type="http://schemas.openxmlformats.org/officeDocument/2006/relationships/hyperlink" Target="https://it.wikipedia.org/w/index.php?title=Lucio_Cornelio_Scipione_Barbato&amp;veaction=edit&amp;section=1" TargetMode="External"/><Relationship Id="rId39" Type="http://schemas.openxmlformats.org/officeDocument/2006/relationships/hyperlink" Target="https://it.wikipedia.org/w/index.php?title=Lucio_Cornelio_Scipione_Barbato&amp;action=edit&amp;section=2" TargetMode="External"/><Relationship Id="rId21" Type="http://schemas.openxmlformats.org/officeDocument/2006/relationships/hyperlink" Target="https://it.wikipedia.org/wiki/Roma_(citt%C3%A0_antica)" TargetMode="External"/><Relationship Id="rId34" Type="http://schemas.openxmlformats.org/officeDocument/2006/relationships/hyperlink" Target="https://it.wikipedia.org/wiki/Lucani" TargetMode="External"/><Relationship Id="rId42" Type="http://schemas.openxmlformats.org/officeDocument/2006/relationships/hyperlink" Target="https://it.wikipedia.org/wiki/Scipionum_elogia" TargetMode="External"/><Relationship Id="rId47" Type="http://schemas.openxmlformats.org/officeDocument/2006/relationships/hyperlink" Target="https://it.wikipedia.org/wiki/Censore_(storia_romana)" TargetMode="External"/><Relationship Id="rId50" Type="http://schemas.openxmlformats.org/officeDocument/2006/relationships/hyperlink" Target="https://it.wikipedia.org/wiki/Sangro" TargetMode="External"/><Relationship Id="rId55" Type="http://schemas.openxmlformats.org/officeDocument/2006/relationships/hyperlink" Target="https://it.wikipedia.org/wiki/280_a.C." TargetMode="External"/><Relationship Id="rId63" Type="http://schemas.openxmlformats.org/officeDocument/2006/relationships/hyperlink" Target="https://it.wikipedia.org/wiki/Ordine_corinzio" TargetMode="External"/><Relationship Id="rId68" Type="http://schemas.openxmlformats.org/officeDocument/2006/relationships/hyperlink" Target="https://it.wikipedia.org/wiki/Scipione_l'Africano" TargetMode="External"/><Relationship Id="rId7" Type="http://schemas.openxmlformats.org/officeDocument/2006/relationships/hyperlink" Target="https://it.wikipedia.org/wiki/Iscrizione" TargetMode="External"/><Relationship Id="rId71" Type="http://schemas.openxmlformats.org/officeDocument/2006/relationships/hyperlink" Target="https://it.wikipedia.org/wiki/Storia_dell'arte" TargetMode="External"/><Relationship Id="rId2" Type="http://schemas.openxmlformats.org/officeDocument/2006/relationships/slide" Target="../slides/slide1.xml"/><Relationship Id="rId16" Type="http://schemas.openxmlformats.org/officeDocument/2006/relationships/hyperlink" Target="https://it.wikipedia.org/wiki/Lucio_Cornelio_Scipione_Barbato#cite_note-1" TargetMode="External"/><Relationship Id="rId29" Type="http://schemas.openxmlformats.org/officeDocument/2006/relationships/hyperlink" Target="https://it.wikipedia.org/wiki/Gneo_Fulvio_Massimo_Centumalo" TargetMode="External"/><Relationship Id="rId11" Type="http://schemas.openxmlformats.org/officeDocument/2006/relationships/hyperlink" Target="https://it.wikipedia.org/wiki/Gens_Cornelia" TargetMode="External"/><Relationship Id="rId24" Type="http://schemas.openxmlformats.org/officeDocument/2006/relationships/hyperlink" Target="https://it.wikipedia.org/wiki/Lucio_Cornelio_Scipione_Barbato#Note" TargetMode="External"/><Relationship Id="rId32" Type="http://schemas.openxmlformats.org/officeDocument/2006/relationships/hyperlink" Target="https://it.wikipedia.org/wiki/Sanniti" TargetMode="External"/><Relationship Id="rId37" Type="http://schemas.openxmlformats.org/officeDocument/2006/relationships/hyperlink" Target="https://it.wikipedia.org/wiki/Lucio_Cornelio_Scipione_Barbato#cite_note-4" TargetMode="External"/><Relationship Id="rId40" Type="http://schemas.openxmlformats.org/officeDocument/2006/relationships/hyperlink" Target="https://it.wikipedia.org/wiki/Sepolcro_degli_Scipioni" TargetMode="External"/><Relationship Id="rId45" Type="http://schemas.openxmlformats.org/officeDocument/2006/relationships/hyperlink" Target="https://it.wikipedia.org/wiki/Saturnio" TargetMode="External"/><Relationship Id="rId53" Type="http://schemas.openxmlformats.org/officeDocument/2006/relationships/hyperlink" Target="https://it.wikipedia.org/wiki/Tomba_degli_Scipioni" TargetMode="External"/><Relationship Id="rId58" Type="http://schemas.openxmlformats.org/officeDocument/2006/relationships/hyperlink" Target="https://it.wikipedia.org/wiki/Pulvini" TargetMode="External"/><Relationship Id="rId66" Type="http://schemas.openxmlformats.org/officeDocument/2006/relationships/hyperlink" Target="https://it.wikipedia.org/wiki/Ellenismo" TargetMode="External"/><Relationship Id="rId74" Type="http://schemas.openxmlformats.org/officeDocument/2006/relationships/hyperlink" Target="https://it.wikipedia.org/w/index.php?title=Lucio_Cornelio_Scipione_Barbato&amp;action=edit&amp;section=3" TargetMode="External"/><Relationship Id="rId5" Type="http://schemas.openxmlformats.org/officeDocument/2006/relationships/hyperlink" Target="https://it.wikipedia.org/wiki/Repubblica_romana" TargetMode="External"/><Relationship Id="rId15" Type="http://schemas.openxmlformats.org/officeDocument/2006/relationships/hyperlink" Target="https://it.wikipedia.org/wiki/304_a.C." TargetMode="External"/><Relationship Id="rId23" Type="http://schemas.openxmlformats.org/officeDocument/2006/relationships/hyperlink" Target="https://it.wikipedia.org/wiki/Lucio_Cornelio_Scipione_Barbato#Sarcofago" TargetMode="External"/><Relationship Id="rId28" Type="http://schemas.openxmlformats.org/officeDocument/2006/relationships/hyperlink" Target="https://it.wikipedia.org/wiki/299_a.C." TargetMode="External"/><Relationship Id="rId36" Type="http://schemas.openxmlformats.org/officeDocument/2006/relationships/hyperlink" Target="https://it.wikipedia.org/wiki/Falisci" TargetMode="External"/><Relationship Id="rId49" Type="http://schemas.openxmlformats.org/officeDocument/2006/relationships/hyperlink" Target="https://it.wikipedia.org/wiki/Sannio" TargetMode="External"/><Relationship Id="rId57" Type="http://schemas.openxmlformats.org/officeDocument/2006/relationships/hyperlink" Target="https://it.wikipedia.org/wiki/Metopa" TargetMode="External"/><Relationship Id="rId61" Type="http://schemas.openxmlformats.org/officeDocument/2006/relationships/hyperlink" Target="https://it.wikipedia.org/wiki/Ordine_dorico" TargetMode="External"/><Relationship Id="rId10" Type="http://schemas.openxmlformats.org/officeDocument/2006/relationships/hyperlink" Target="https://it.wikipedia.org/wiki/Gens" TargetMode="External"/><Relationship Id="rId19" Type="http://schemas.openxmlformats.org/officeDocument/2006/relationships/hyperlink" Target="https://it.wikipedia.org/wiki/Politico" TargetMode="External"/><Relationship Id="rId31" Type="http://schemas.openxmlformats.org/officeDocument/2006/relationships/hyperlink" Target="https://it.wikipedia.org/wiki/Etruschi" TargetMode="External"/><Relationship Id="rId44" Type="http://schemas.openxmlformats.org/officeDocument/2006/relationships/hyperlink" Target="https://it.wikipedia.org/wiki/Latino_arcaico" TargetMode="External"/><Relationship Id="rId52" Type="http://schemas.openxmlformats.org/officeDocument/2006/relationships/hyperlink" Target="http://db.edcs.eu/epigr/epi_einzel_it.php?p_belegstelle=CIL+06,+01284&amp;r_sortierung=Belegstelle" TargetMode="External"/><Relationship Id="rId60" Type="http://schemas.openxmlformats.org/officeDocument/2006/relationships/hyperlink" Target="https://it.wikipedia.org/wiki/Acanto_(ornamento)" TargetMode="External"/><Relationship Id="rId65" Type="http://schemas.openxmlformats.org/officeDocument/2006/relationships/hyperlink" Target="https://it.wikipedia.org/wiki/Sicilia" TargetMode="External"/><Relationship Id="rId73" Type="http://schemas.openxmlformats.org/officeDocument/2006/relationships/hyperlink" Target="https://it.wikipedia.org/w/index.php?title=Lucio_Cornelio_Scipione_Barbato&amp;veaction=edit&amp;section=3" TargetMode="External"/><Relationship Id="rId4" Type="http://schemas.openxmlformats.org/officeDocument/2006/relationships/hyperlink" Target="https://it.wikipedia.org/wiki/Console_romano" TargetMode="External"/><Relationship Id="rId9" Type="http://schemas.openxmlformats.org/officeDocument/2006/relationships/hyperlink" Target="https://it.wikipedia.org/wiki/Lucio_Cornelio_Scipione_(console_259_a.C.)" TargetMode="External"/><Relationship Id="rId14" Type="http://schemas.openxmlformats.org/officeDocument/2006/relationships/hyperlink" Target="https://it.wikipedia.org/wiki/Pontefice_massimo_(storia_romana)" TargetMode="External"/><Relationship Id="rId22" Type="http://schemas.openxmlformats.org/officeDocument/2006/relationships/hyperlink" Target="https://it.wikipedia.org/wiki/Lucio_Cornelio_Scipione_Barbato#Biografia" TargetMode="External"/><Relationship Id="rId27" Type="http://schemas.openxmlformats.org/officeDocument/2006/relationships/hyperlink" Target="https://it.wikipedia.org/w/index.php?title=Lucio_Cornelio_Scipione_Barbato&amp;action=edit&amp;section=1" TargetMode="External"/><Relationship Id="rId30" Type="http://schemas.openxmlformats.org/officeDocument/2006/relationships/hyperlink" Target="https://it.wikipedia.org/wiki/Lucio_Cornelio_Scipione_Barbato#cite_note-2" TargetMode="External"/><Relationship Id="rId35" Type="http://schemas.openxmlformats.org/officeDocument/2006/relationships/hyperlink" Target="https://it.wikipedia.org/wiki/Volterra" TargetMode="External"/><Relationship Id="rId43" Type="http://schemas.openxmlformats.org/officeDocument/2006/relationships/hyperlink" Target="https://it.wikipedia.org/wiki/Laudatio_funebris" TargetMode="External"/><Relationship Id="rId48" Type="http://schemas.openxmlformats.org/officeDocument/2006/relationships/hyperlink" Target="https://it.wikipedia.org/wiki/Edile_(storia_romana)" TargetMode="External"/><Relationship Id="rId56" Type="http://schemas.openxmlformats.org/officeDocument/2006/relationships/hyperlink" Target="https://it.wikipedia.org/wiki/Triglifi" TargetMode="External"/><Relationship Id="rId64" Type="http://schemas.openxmlformats.org/officeDocument/2006/relationships/hyperlink" Target="https://it.wikipedia.org/wiki/Magna_Grecia" TargetMode="External"/><Relationship Id="rId69" Type="http://schemas.openxmlformats.org/officeDocument/2006/relationships/hyperlink" Target="https://it.wikipedia.org/wiki/Etruria" TargetMode="External"/><Relationship Id="rId8" Type="http://schemas.openxmlformats.org/officeDocument/2006/relationships/hyperlink" Target="https://it.wikipedia.org/wiki/Gneo_Cornelio_Scipione_Asina" TargetMode="External"/><Relationship Id="rId51" Type="http://schemas.openxmlformats.org/officeDocument/2006/relationships/hyperlink" Target="https://it.wikipedia.org/wiki/Corpus_Inscriptionum_Latinarum" TargetMode="External"/><Relationship Id="rId72" Type="http://schemas.openxmlformats.org/officeDocument/2006/relationships/hyperlink" Target="https://it.wikipedia.org/wiki/Epigrafia" TargetMode="External"/><Relationship Id="rId3" Type="http://schemas.openxmlformats.org/officeDocument/2006/relationships/hyperlink" Target="https://it.wikipedia.org/wiki/Lucio_Cornelio_Scipione_Barbato#p-search" TargetMode="External"/><Relationship Id="rId12" Type="http://schemas.openxmlformats.org/officeDocument/2006/relationships/hyperlink" Target="https://it.wikipedia.org/wiki/Console_(storia_romana)" TargetMode="External"/><Relationship Id="rId17" Type="http://schemas.openxmlformats.org/officeDocument/2006/relationships/hyperlink" Target="https://it.wikipedia.org/wiki/337_a.C." TargetMode="External"/><Relationship Id="rId25" Type="http://schemas.openxmlformats.org/officeDocument/2006/relationships/hyperlink" Target="https://it.wikipedia.org/wiki/Lucio_Cornelio_Scipione_Barbato#Altri_progetti" TargetMode="External"/><Relationship Id="rId33" Type="http://schemas.openxmlformats.org/officeDocument/2006/relationships/hyperlink" Target="https://it.wikipedia.org/wiki/Lucio_Cornelio_Scipione_Barbato#cite_note-3" TargetMode="External"/><Relationship Id="rId38" Type="http://schemas.openxmlformats.org/officeDocument/2006/relationships/hyperlink" Target="https://it.wikipedia.org/w/index.php?title=Lucio_Cornelio_Scipione_Barbato&amp;veaction=edit&amp;section=2" TargetMode="External"/><Relationship Id="rId46" Type="http://schemas.openxmlformats.org/officeDocument/2006/relationships/hyperlink" Target="https://it.wikipedia.org/w/index.php?title=Fastigium&amp;action=edit&amp;redlink=1" TargetMode="External"/><Relationship Id="rId59" Type="http://schemas.openxmlformats.org/officeDocument/2006/relationships/hyperlink" Target="https://it.wikipedia.org/wiki/Volute" TargetMode="External"/><Relationship Id="rId67" Type="http://schemas.openxmlformats.org/officeDocument/2006/relationships/hyperlink" Target="https://it.wikipedia.org/wiki/Filippo_Coarelli" TargetMode="External"/><Relationship Id="rId20" Type="http://schemas.openxmlformats.org/officeDocument/2006/relationships/hyperlink" Target="https://it.wikipedia.org/wiki/Militare" TargetMode="External"/><Relationship Id="rId41" Type="http://schemas.openxmlformats.org/officeDocument/2006/relationships/hyperlink" Target="https://it.wikipedia.org/wiki/Musei_Vaticani" TargetMode="External"/><Relationship Id="rId54" Type="http://schemas.openxmlformats.org/officeDocument/2006/relationships/hyperlink" Target="https://it.wikipedia.org/wiki/Peperino" TargetMode="External"/><Relationship Id="rId62" Type="http://schemas.openxmlformats.org/officeDocument/2006/relationships/hyperlink" Target="https://it.wikipedia.org/wiki/Ordine_ionico" TargetMode="External"/><Relationship Id="rId70" Type="http://schemas.openxmlformats.org/officeDocument/2006/relationships/hyperlink" Target="https://it.wikipedia.org/wiki/Lucio_Cornelio_Scipione_Barbato#cite_note-5" TargetMode="External"/><Relationship Id="rId1" Type="http://schemas.openxmlformats.org/officeDocument/2006/relationships/notesMaster" Target="../notesMasters/notesMaster1.xml"/><Relationship Id="rId6" Type="http://schemas.openxmlformats.org/officeDocument/2006/relationships/hyperlink" Target="https://it.wikipedia.org/wiki/Sarcofago_di_Scipione_Barbato"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www.museivaticani.va/content/museivaticani/it/collezioni/musei/museo-pio-clementino.html" TargetMode="External"/><Relationship Id="rId3" Type="http://schemas.openxmlformats.org/officeDocument/2006/relationships/hyperlink" Target="http://www.museivaticani.va/content/museivaticani/it/collezioni/capolavori/museo-pio-clementino.html" TargetMode="External"/><Relationship Id="rId7" Type="http://schemas.openxmlformats.org/officeDocument/2006/relationships/hyperlink" Target="http://www.museivaticani.va/content/museivaticani/it/collezioni/musei.html" TargetMode="External"/><Relationship Id="rId12" Type="http://schemas.openxmlformats.org/officeDocument/2006/relationships/hyperlink" Target="http://www.museivaticani.va/content/museivaticani/fr.html"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museivaticani.va/content/museivaticani/it/collezioni.html" TargetMode="External"/><Relationship Id="rId11" Type="http://schemas.openxmlformats.org/officeDocument/2006/relationships/hyperlink" Target="http://www.museivaticani.va/content/museivaticani/de.html" TargetMode="External"/><Relationship Id="rId5" Type="http://schemas.openxmlformats.org/officeDocument/2006/relationships/hyperlink" Target="http://www.museivaticani.va/content/museivaticani/it.html" TargetMode="External"/><Relationship Id="rId10" Type="http://schemas.openxmlformats.org/officeDocument/2006/relationships/hyperlink" Target="http://www.museivaticani.va/content/museivaticani/es.html" TargetMode="External"/><Relationship Id="rId4" Type="http://schemas.openxmlformats.org/officeDocument/2006/relationships/hyperlink" Target="http://www.museivaticani.va/content/museivaticani/it/collezioni/musei/museo-pio-clementino/sarcofago-scipione-barbato.html" TargetMode="External"/><Relationship Id="rId9" Type="http://schemas.openxmlformats.org/officeDocument/2006/relationships/hyperlink" Target="http://www.museivaticani.va/content/museivaticani/en.html"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it.wikipedia.org/wiki/Console_(storia_romana)" TargetMode="External"/><Relationship Id="rId13" Type="http://schemas.openxmlformats.org/officeDocument/2006/relationships/hyperlink" Target="https://it.wikipedia.org/wiki/Eroti" TargetMode="External"/><Relationship Id="rId3" Type="http://schemas.openxmlformats.org/officeDocument/2006/relationships/hyperlink" Target="https://it.wikipedia.org/wiki/Escatologia" TargetMode="External"/><Relationship Id="rId7" Type="http://schemas.openxmlformats.org/officeDocument/2006/relationships/hyperlink" Target="https://it.wikipedia.org/w/index.php?title=Caius_Bellicus_Natalis_Tebanianus&amp;action=edit&amp;redlink=1" TargetMode="External"/><Relationship Id="rId12" Type="http://schemas.openxmlformats.org/officeDocument/2006/relationships/hyperlink" Target="https://it.wikipedia.org/wiki/Thiaso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db.edcs.eu/epigr/epi_einzel_it.php?p_belegstelle=CIL+11,+01430&amp;r_sortierung=Belegstelle" TargetMode="External"/><Relationship Id="rId11" Type="http://schemas.openxmlformats.org/officeDocument/2006/relationships/hyperlink" Target="https://it.wikipedia.org/wiki/Arte_flavia" TargetMode="External"/><Relationship Id="rId5" Type="http://schemas.openxmlformats.org/officeDocument/2006/relationships/hyperlink" Target="https://it.wikipedia.org/wiki/Corpus_Inscriptionum_Latinarum" TargetMode="External"/><Relationship Id="rId10" Type="http://schemas.openxmlformats.org/officeDocument/2006/relationships/hyperlink" Target="https://it.wikipedia.org/wiki/110" TargetMode="External"/><Relationship Id="rId4" Type="http://schemas.openxmlformats.org/officeDocument/2006/relationships/hyperlink" Target="https://it.wikipedia.org/wiki/Asia_Minore" TargetMode="External"/><Relationship Id="rId9" Type="http://schemas.openxmlformats.org/officeDocument/2006/relationships/hyperlink" Target="https://it.wikipedia.org/wiki/87"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ctr" rtl="0" fontAlgn="ctr"/>
            <a:r>
              <a:rPr lang="it-IT" b="0" i="0" u="none" strike="noStrike" dirty="0" err="1" smtClean="0">
                <a:solidFill>
                  <a:srgbClr val="0645AD"/>
                </a:solidFill>
                <a:effectLst/>
                <a:latin typeface="Arial"/>
                <a:hlinkClick r:id="rId3"/>
              </a:rPr>
              <a:t>Jump</a:t>
            </a:r>
            <a:r>
              <a:rPr lang="it-IT" b="0" i="0" u="none" strike="noStrike" dirty="0" smtClean="0">
                <a:solidFill>
                  <a:srgbClr val="0645AD"/>
                </a:solidFill>
                <a:effectLst/>
                <a:latin typeface="Arial"/>
                <a:hlinkClick r:id="rId3"/>
              </a:rPr>
              <a:t> to </a:t>
            </a:r>
            <a:r>
              <a:rPr lang="it-IT" b="0" i="0" u="none" strike="noStrike" dirty="0" err="1" smtClean="0">
                <a:solidFill>
                  <a:srgbClr val="0645AD"/>
                </a:solidFill>
                <a:effectLst/>
                <a:latin typeface="Arial"/>
                <a:hlinkClick r:id="rId3"/>
              </a:rPr>
              <a:t>search</a:t>
            </a:r>
            <a:r>
              <a:rPr lang="it-IT" b="0" i="0" u="none" strike="noStrike" dirty="0" smtClean="0">
                <a:solidFill>
                  <a:srgbClr val="222222"/>
                </a:solidFill>
                <a:effectLst/>
                <a:latin typeface="Arial"/>
              </a:rPr>
              <a:t> Lucio Cornelio Scipione Barbato</a:t>
            </a:r>
          </a:p>
          <a:p>
            <a:pPr algn="ctr" rtl="0" fontAlgn="ctr"/>
            <a:r>
              <a:rPr lang="it-IT" b="0" i="0" u="none" strike="noStrike" dirty="0" smtClean="0">
                <a:solidFill>
                  <a:srgbClr val="0645AD"/>
                </a:solidFill>
                <a:effectLst/>
                <a:latin typeface="Arial"/>
                <a:hlinkClick r:id="rId4" tooltip="Console romano"/>
              </a:rPr>
              <a:t>Console</a:t>
            </a:r>
            <a:r>
              <a:rPr lang="it-IT" b="0" i="0" u="none" strike="noStrike" dirty="0" smtClean="0">
                <a:solidFill>
                  <a:srgbClr val="222222"/>
                </a:solidFill>
                <a:effectLst/>
                <a:latin typeface="Arial"/>
              </a:rPr>
              <a:t> della </a:t>
            </a:r>
            <a:r>
              <a:rPr lang="it-IT" b="0" i="0" u="none" strike="noStrike" dirty="0" smtClean="0">
                <a:solidFill>
                  <a:srgbClr val="0645AD"/>
                </a:solidFill>
                <a:effectLst/>
                <a:latin typeface="Arial"/>
                <a:hlinkClick r:id="rId5" tooltip="Repubblica romana"/>
              </a:rPr>
              <a:t>Repubblica romana</a:t>
            </a:r>
            <a:endParaRPr lang="it-IT" b="0" i="0" u="none" strike="noStrike" dirty="0" smtClean="0">
              <a:solidFill>
                <a:srgbClr val="222222"/>
              </a:solidFill>
              <a:effectLst/>
              <a:latin typeface="Arial"/>
            </a:endParaRPr>
          </a:p>
          <a:p>
            <a:pPr algn="l" rtl="0"/>
            <a:r>
              <a:rPr lang="it-IT" b="0" i="0" u="none" strike="noStrike" dirty="0" smtClean="0">
                <a:solidFill>
                  <a:srgbClr val="0645AD"/>
                </a:solidFill>
                <a:effectLst/>
                <a:latin typeface="Arial"/>
                <a:hlinkClick r:id="rId6" tooltip="Sarcofago di Scipione Barbato"/>
              </a:rPr>
              <a:t>Sarcofago di Scipione Barbato</a:t>
            </a:r>
            <a:r>
              <a:rPr lang="it-IT" b="0" i="0" u="none" strike="noStrike" dirty="0" smtClean="0">
                <a:solidFill>
                  <a:srgbClr val="222222"/>
                </a:solidFill>
                <a:effectLst/>
                <a:latin typeface="Arial"/>
              </a:rPr>
              <a:t>, con sotto la trasposizione grafica dell'</a:t>
            </a:r>
            <a:r>
              <a:rPr lang="it-IT" b="0" i="0" u="none" strike="noStrike" dirty="0" err="1" smtClean="0">
                <a:solidFill>
                  <a:srgbClr val="0645AD"/>
                </a:solidFill>
                <a:effectLst/>
                <a:latin typeface="Arial"/>
                <a:hlinkClick r:id="rId7" tooltip="Iscrizione"/>
              </a:rPr>
              <a:t>iscrizione</a:t>
            </a:r>
            <a:r>
              <a:rPr lang="it-IT" b="0" i="0" u="none" strike="noStrike" dirty="0" err="1" smtClean="0">
                <a:solidFill>
                  <a:srgbClr val="222222"/>
                </a:solidFill>
                <a:effectLst/>
                <a:latin typeface="Arial"/>
              </a:rPr>
              <a:t>Nome</a:t>
            </a:r>
            <a:r>
              <a:rPr lang="it-IT" b="0" i="0" u="none" strike="noStrike" dirty="0" smtClean="0">
                <a:solidFill>
                  <a:srgbClr val="222222"/>
                </a:solidFill>
                <a:effectLst/>
                <a:latin typeface="Arial"/>
              </a:rPr>
              <a:t> </a:t>
            </a:r>
            <a:r>
              <a:rPr lang="it-IT" b="0" i="0" u="none" strike="noStrike" dirty="0" err="1" smtClean="0">
                <a:solidFill>
                  <a:srgbClr val="222222"/>
                </a:solidFill>
                <a:effectLst/>
                <a:latin typeface="Arial"/>
              </a:rPr>
              <a:t>originale</a:t>
            </a:r>
            <a:r>
              <a:rPr lang="it-IT" b="0" i="1" u="none" strike="noStrike" dirty="0" err="1" smtClean="0">
                <a:solidFill>
                  <a:srgbClr val="222222"/>
                </a:solidFill>
                <a:effectLst/>
                <a:latin typeface="Arial"/>
              </a:rPr>
              <a:t>Lucius</a:t>
            </a:r>
            <a:r>
              <a:rPr lang="it-IT" b="0" i="1" u="none" strike="noStrike" dirty="0" smtClean="0">
                <a:solidFill>
                  <a:srgbClr val="222222"/>
                </a:solidFill>
                <a:effectLst/>
                <a:latin typeface="Arial"/>
              </a:rPr>
              <a:t> </a:t>
            </a:r>
            <a:r>
              <a:rPr lang="it-IT" b="0" i="1" u="none" strike="noStrike" dirty="0" err="1" smtClean="0">
                <a:solidFill>
                  <a:srgbClr val="222222"/>
                </a:solidFill>
                <a:effectLst/>
                <a:latin typeface="Arial"/>
              </a:rPr>
              <a:t>Cornelius</a:t>
            </a:r>
            <a:r>
              <a:rPr lang="it-IT" b="0" i="1" u="none" strike="noStrike" dirty="0" smtClean="0">
                <a:solidFill>
                  <a:srgbClr val="222222"/>
                </a:solidFill>
                <a:effectLst/>
                <a:latin typeface="Arial"/>
              </a:rPr>
              <a:t> Scipio </a:t>
            </a:r>
            <a:r>
              <a:rPr lang="it-IT" b="0" i="1" u="none" strike="noStrike" dirty="0" err="1" smtClean="0">
                <a:solidFill>
                  <a:srgbClr val="222222"/>
                </a:solidFill>
                <a:effectLst/>
                <a:latin typeface="Arial"/>
              </a:rPr>
              <a:t>Barbatus</a:t>
            </a:r>
            <a:r>
              <a:rPr lang="it-IT" b="0" i="0" u="none" strike="noStrike" dirty="0" err="1" smtClean="0">
                <a:solidFill>
                  <a:srgbClr val="222222"/>
                </a:solidFill>
                <a:effectLst/>
                <a:latin typeface="Arial"/>
              </a:rPr>
              <a:t>Figli</a:t>
            </a:r>
            <a:r>
              <a:rPr lang="it-IT" b="0" i="0" u="none" strike="noStrike" dirty="0" err="1" smtClean="0">
                <a:solidFill>
                  <a:srgbClr val="0645AD"/>
                </a:solidFill>
                <a:effectLst/>
                <a:latin typeface="Arial"/>
                <a:hlinkClick r:id="rId8" tooltip="Gneo Cornelio Scipione Asina"/>
              </a:rPr>
              <a:t>Gneo</a:t>
            </a:r>
            <a:r>
              <a:rPr lang="it-IT" b="0" i="0" u="none" strike="noStrike" dirty="0" smtClean="0">
                <a:solidFill>
                  <a:srgbClr val="0645AD"/>
                </a:solidFill>
                <a:effectLst/>
                <a:latin typeface="Arial"/>
                <a:hlinkClick r:id="rId8" tooltip="Gneo Cornelio Scipione Asina"/>
              </a:rPr>
              <a:t> Cornelio Scipione Asina</a:t>
            </a:r>
            <a:r>
              <a:rPr lang="it-IT" b="0" i="0" u="none" strike="noStrike" dirty="0" smtClean="0">
                <a:solidFill>
                  <a:srgbClr val="222222"/>
                </a:solidFill>
                <a:effectLst/>
                <a:latin typeface="Arial"/>
              </a:rPr>
              <a:t/>
            </a:r>
            <a:br>
              <a:rPr lang="it-IT" b="0" i="0" u="none" strike="noStrike" dirty="0" smtClean="0">
                <a:solidFill>
                  <a:srgbClr val="222222"/>
                </a:solidFill>
                <a:effectLst/>
                <a:latin typeface="Arial"/>
              </a:rPr>
            </a:br>
            <a:r>
              <a:rPr lang="it-IT" b="0" i="0" u="none" strike="noStrike" dirty="0" smtClean="0">
                <a:solidFill>
                  <a:srgbClr val="0645AD"/>
                </a:solidFill>
                <a:effectLst/>
                <a:latin typeface="Arial"/>
                <a:hlinkClick r:id="rId9" tooltip="Lucio Cornelio Scipione (console 259 a.C.)"/>
              </a:rPr>
              <a:t>Lucio Cornelio </a:t>
            </a:r>
            <a:r>
              <a:rPr lang="it-IT" b="0" i="0" u="none" strike="noStrike" dirty="0" err="1" smtClean="0">
                <a:solidFill>
                  <a:srgbClr val="0645AD"/>
                </a:solidFill>
                <a:effectLst/>
                <a:latin typeface="Arial"/>
                <a:hlinkClick r:id="rId9" tooltip="Lucio Cornelio Scipione (console 259 a.C.)"/>
              </a:rPr>
              <a:t>Scipione</a:t>
            </a:r>
            <a:r>
              <a:rPr lang="it-IT" b="0" i="0" u="none" strike="noStrike" dirty="0" err="1" smtClean="0">
                <a:solidFill>
                  <a:srgbClr val="0645AD"/>
                </a:solidFill>
                <a:effectLst/>
                <a:latin typeface="Arial"/>
                <a:hlinkClick r:id="rId10" tooltip="Gens"/>
              </a:rPr>
              <a:t>Gens</a:t>
            </a:r>
            <a:r>
              <a:rPr lang="it-IT" b="0" i="0" u="none" strike="noStrike" dirty="0" err="1" smtClean="0">
                <a:solidFill>
                  <a:srgbClr val="0645AD"/>
                </a:solidFill>
                <a:effectLst/>
                <a:latin typeface="Arial"/>
                <a:hlinkClick r:id="rId11" tooltip="Gens Cornelia"/>
              </a:rPr>
              <a:t>Cornelia</a:t>
            </a:r>
            <a:r>
              <a:rPr lang="it-IT" b="0" i="0" u="none" strike="noStrike" dirty="0" err="1" smtClean="0">
                <a:solidFill>
                  <a:srgbClr val="0645AD"/>
                </a:solidFill>
                <a:effectLst/>
                <a:latin typeface="Arial"/>
                <a:hlinkClick r:id="rId12" tooltip="Console (storia romana)"/>
              </a:rPr>
              <a:t>Consolato</a:t>
            </a:r>
            <a:r>
              <a:rPr lang="it-IT" b="0" i="0" u="none" strike="noStrike" dirty="0" err="1" smtClean="0">
                <a:solidFill>
                  <a:srgbClr val="0645AD"/>
                </a:solidFill>
                <a:effectLst/>
                <a:latin typeface="Arial"/>
                <a:hlinkClick r:id="rId13" tooltip="298 a.C."/>
              </a:rPr>
              <a:t>298</a:t>
            </a:r>
            <a:r>
              <a:rPr lang="it-IT" b="0" i="0" u="none" strike="noStrike" dirty="0" smtClean="0">
                <a:solidFill>
                  <a:srgbClr val="0645AD"/>
                </a:solidFill>
                <a:effectLst/>
                <a:latin typeface="Arial"/>
                <a:hlinkClick r:id="rId13" tooltip="298 a.C."/>
              </a:rPr>
              <a:t> </a:t>
            </a:r>
            <a:r>
              <a:rPr lang="it-IT" b="0" i="0" u="none" strike="noStrike" dirty="0" err="1" smtClean="0">
                <a:solidFill>
                  <a:srgbClr val="0645AD"/>
                </a:solidFill>
                <a:effectLst/>
                <a:latin typeface="Arial"/>
                <a:hlinkClick r:id="rId13" tooltip="298 a.C."/>
              </a:rPr>
              <a:t>a.C.</a:t>
            </a:r>
            <a:r>
              <a:rPr lang="it-IT" b="0" i="0" u="none" strike="noStrike" dirty="0" err="1" smtClean="0">
                <a:solidFill>
                  <a:srgbClr val="0645AD"/>
                </a:solidFill>
                <a:effectLst/>
                <a:latin typeface="Arial"/>
                <a:hlinkClick r:id="rId14" tooltip="Pontefice massimo (storia romana)"/>
              </a:rPr>
              <a:t>Pontificato</a:t>
            </a:r>
            <a:r>
              <a:rPr lang="it-IT" b="0" i="0" u="none" strike="noStrike" dirty="0" smtClean="0">
                <a:solidFill>
                  <a:srgbClr val="0645AD"/>
                </a:solidFill>
                <a:effectLst/>
                <a:latin typeface="Arial"/>
                <a:hlinkClick r:id="rId14" tooltip="Pontefice massimo (storia romana)"/>
              </a:rPr>
              <a:t> </a:t>
            </a:r>
            <a:r>
              <a:rPr lang="it-IT" b="0" i="0" u="none" strike="noStrike" dirty="0" err="1" smtClean="0">
                <a:solidFill>
                  <a:srgbClr val="0645AD"/>
                </a:solidFill>
                <a:effectLst/>
                <a:latin typeface="Arial"/>
                <a:hlinkClick r:id="rId14" tooltip="Pontefice massimo (storia romana)"/>
              </a:rPr>
              <a:t>max</a:t>
            </a:r>
            <a:r>
              <a:rPr lang="it-IT" b="0" i="0" u="none" strike="noStrike" dirty="0" err="1" smtClean="0">
                <a:solidFill>
                  <a:srgbClr val="222222"/>
                </a:solidFill>
                <a:effectLst/>
                <a:latin typeface="Arial"/>
              </a:rPr>
              <a:t>dal</a:t>
            </a:r>
            <a:r>
              <a:rPr lang="it-IT" b="0" i="0" u="none" strike="noStrike" dirty="0" smtClean="0">
                <a:solidFill>
                  <a:srgbClr val="222222"/>
                </a:solidFill>
                <a:effectLst/>
                <a:latin typeface="Arial"/>
              </a:rPr>
              <a:t> </a:t>
            </a:r>
            <a:r>
              <a:rPr lang="it-IT" b="0" i="0" u="none" strike="noStrike" dirty="0" smtClean="0">
                <a:solidFill>
                  <a:srgbClr val="0645AD"/>
                </a:solidFill>
                <a:effectLst/>
                <a:latin typeface="Arial"/>
                <a:hlinkClick r:id="rId15" tooltip="304 a.C."/>
              </a:rPr>
              <a:t>304 a.C.</a:t>
            </a:r>
            <a:r>
              <a:rPr lang="it-IT" b="0" i="0" u="none" strike="noStrike" dirty="0" smtClean="0">
                <a:solidFill>
                  <a:srgbClr val="222222"/>
                </a:solidFill>
                <a:effectLst/>
                <a:latin typeface="Arial"/>
              </a:rPr>
              <a:t> </a:t>
            </a:r>
            <a:r>
              <a:rPr lang="it-IT" b="1" i="0" u="none" strike="noStrike" dirty="0" smtClean="0">
                <a:solidFill>
                  <a:srgbClr val="222222"/>
                </a:solidFill>
                <a:effectLst/>
                <a:latin typeface="Arial"/>
              </a:rPr>
              <a:t>Lucio Cornelio Scipione Barbato</a:t>
            </a:r>
            <a:r>
              <a:rPr lang="it-IT" b="0" i="0" u="none" strike="noStrike" baseline="30000" dirty="0" smtClean="0">
                <a:solidFill>
                  <a:srgbClr val="0645AD"/>
                </a:solidFill>
                <a:effectLst/>
                <a:latin typeface="Arial"/>
                <a:hlinkClick r:id="rId16"/>
              </a:rPr>
              <a:t>[1]</a:t>
            </a:r>
            <a:r>
              <a:rPr lang="it-IT" b="0" i="0" u="none" strike="noStrike" dirty="0" smtClean="0">
                <a:solidFill>
                  <a:srgbClr val="222222"/>
                </a:solidFill>
                <a:effectLst/>
                <a:latin typeface="Arial"/>
              </a:rPr>
              <a:t> (</a:t>
            </a:r>
            <a:r>
              <a:rPr lang="it-IT" b="0" i="0" u="none" strike="noStrike" dirty="0" smtClean="0">
                <a:solidFill>
                  <a:srgbClr val="0645AD"/>
                </a:solidFill>
                <a:effectLst/>
                <a:latin typeface="Arial"/>
                <a:hlinkClick r:id="rId17" tooltip="337 a.C."/>
              </a:rPr>
              <a:t>337 a.C.</a:t>
            </a:r>
            <a:r>
              <a:rPr lang="it-IT" b="0" i="0" u="none" strike="noStrike" dirty="0" smtClean="0">
                <a:solidFill>
                  <a:srgbClr val="222222"/>
                </a:solidFill>
                <a:effectLst/>
                <a:latin typeface="Arial"/>
              </a:rPr>
              <a:t> – </a:t>
            </a:r>
            <a:r>
              <a:rPr lang="it-IT" b="0" i="0" u="none" strike="noStrike" dirty="0" smtClean="0">
                <a:solidFill>
                  <a:srgbClr val="0645AD"/>
                </a:solidFill>
                <a:effectLst/>
                <a:latin typeface="Arial"/>
                <a:hlinkClick r:id="rId18" tooltip="270 a.C."/>
              </a:rPr>
              <a:t>270 a.C.</a:t>
            </a:r>
            <a:r>
              <a:rPr lang="it-IT" b="0" i="0" u="none" strike="noStrike" dirty="0" smtClean="0">
                <a:solidFill>
                  <a:srgbClr val="222222"/>
                </a:solidFill>
                <a:effectLst/>
                <a:latin typeface="Arial"/>
              </a:rPr>
              <a:t>) è stato un </a:t>
            </a:r>
            <a:r>
              <a:rPr lang="it-IT" b="0" i="0" u="none" strike="noStrike" dirty="0" smtClean="0">
                <a:solidFill>
                  <a:srgbClr val="0645AD"/>
                </a:solidFill>
                <a:effectLst/>
                <a:latin typeface="Arial"/>
                <a:hlinkClick r:id="rId19" tooltip="Politico"/>
              </a:rPr>
              <a:t>politico</a:t>
            </a:r>
            <a:r>
              <a:rPr lang="it-IT" b="0" i="0" u="none" strike="noStrike" dirty="0" smtClean="0">
                <a:solidFill>
                  <a:srgbClr val="222222"/>
                </a:solidFill>
                <a:effectLst/>
                <a:latin typeface="Arial"/>
              </a:rPr>
              <a:t> e </a:t>
            </a:r>
            <a:r>
              <a:rPr lang="it-IT" b="0" i="0" u="none" strike="noStrike" dirty="0" smtClean="0">
                <a:solidFill>
                  <a:srgbClr val="0645AD"/>
                </a:solidFill>
                <a:effectLst/>
                <a:latin typeface="Arial"/>
                <a:hlinkClick r:id="rId20" tooltip="Militare"/>
              </a:rPr>
              <a:t>militare</a:t>
            </a:r>
            <a:r>
              <a:rPr lang="it-IT" b="0" i="0" u="none" strike="noStrike" dirty="0" smtClean="0">
                <a:solidFill>
                  <a:srgbClr val="222222"/>
                </a:solidFill>
                <a:effectLst/>
                <a:latin typeface="Arial"/>
              </a:rPr>
              <a:t> </a:t>
            </a:r>
            <a:r>
              <a:rPr lang="it-IT" b="0" i="0" u="none" strike="noStrike" dirty="0" smtClean="0">
                <a:solidFill>
                  <a:srgbClr val="0645AD"/>
                </a:solidFill>
                <a:effectLst/>
                <a:latin typeface="Arial"/>
                <a:hlinkClick r:id="rId21" tooltip="Roma (città antica)"/>
              </a:rPr>
              <a:t>romano</a:t>
            </a:r>
            <a:r>
              <a:rPr lang="it-IT" b="0" i="0" u="none" strike="noStrike" dirty="0" smtClean="0">
                <a:solidFill>
                  <a:srgbClr val="222222"/>
                </a:solidFill>
                <a:effectLst/>
                <a:latin typeface="Arial"/>
              </a:rPr>
              <a:t>, </a:t>
            </a:r>
            <a:r>
              <a:rPr lang="it-IT" b="0" i="0" u="none" strike="noStrike" dirty="0" smtClean="0">
                <a:solidFill>
                  <a:srgbClr val="0645AD"/>
                </a:solidFill>
                <a:effectLst/>
                <a:latin typeface="Arial"/>
                <a:hlinkClick r:id="rId12" tooltip="Console (storia romana)"/>
              </a:rPr>
              <a:t>console</a:t>
            </a:r>
            <a:r>
              <a:rPr lang="it-IT" b="0" i="0" u="none" strike="noStrike" dirty="0" smtClean="0">
                <a:solidFill>
                  <a:srgbClr val="222222"/>
                </a:solidFill>
                <a:effectLst/>
                <a:latin typeface="Arial"/>
              </a:rPr>
              <a:t> nel </a:t>
            </a:r>
            <a:r>
              <a:rPr lang="it-IT" b="0" i="0" u="none" strike="noStrike" dirty="0" smtClean="0">
                <a:solidFill>
                  <a:srgbClr val="0645AD"/>
                </a:solidFill>
                <a:effectLst/>
                <a:latin typeface="Arial"/>
                <a:hlinkClick r:id="rId13" tooltip="298 a.C."/>
              </a:rPr>
              <a:t>298 a.C.</a:t>
            </a:r>
            <a:r>
              <a:rPr lang="it-IT" b="0" i="0" u="none" strike="noStrike" dirty="0" smtClean="0">
                <a:solidFill>
                  <a:srgbClr val="222222"/>
                </a:solidFill>
                <a:effectLst/>
                <a:latin typeface="Arial"/>
              </a:rPr>
              <a:t> </a:t>
            </a:r>
          </a:p>
          <a:p>
            <a:pPr algn="ctr" rtl="0"/>
            <a:r>
              <a:rPr lang="it-IT" b="1" i="0" u="none" strike="noStrike" dirty="0" smtClean="0">
                <a:solidFill>
                  <a:srgbClr val="000000"/>
                </a:solidFill>
                <a:effectLst/>
                <a:latin typeface="Arial"/>
              </a:rPr>
              <a:t>Indice</a:t>
            </a:r>
          </a:p>
          <a:p>
            <a:pPr algn="l" rtl="0">
              <a:buFont typeface="Arial"/>
              <a:buChar char="•"/>
            </a:pPr>
            <a:r>
              <a:rPr lang="it-IT" b="0" i="0" u="none" strike="noStrike" dirty="0" smtClean="0">
                <a:solidFill>
                  <a:srgbClr val="222222"/>
                </a:solidFill>
                <a:effectLst/>
                <a:latin typeface="Arial"/>
                <a:hlinkClick r:id="rId22"/>
              </a:rPr>
              <a:t>1</a:t>
            </a:r>
            <a:r>
              <a:rPr lang="it-IT" b="0" i="0" u="none" strike="noStrike" dirty="0" smtClean="0">
                <a:solidFill>
                  <a:srgbClr val="0645AD"/>
                </a:solidFill>
                <a:effectLst/>
                <a:latin typeface="Arial"/>
                <a:hlinkClick r:id="rId22"/>
              </a:rPr>
              <a:t> Biografia</a:t>
            </a:r>
            <a:endParaRPr lang="it-IT" b="0" i="0" u="none" strike="noStrike" dirty="0" smtClean="0">
              <a:solidFill>
                <a:srgbClr val="222222"/>
              </a:solidFill>
              <a:effectLst/>
              <a:latin typeface="Arial"/>
            </a:endParaRPr>
          </a:p>
          <a:p>
            <a:pPr algn="l" rtl="0">
              <a:buFont typeface="Arial"/>
              <a:buChar char="•"/>
            </a:pPr>
            <a:r>
              <a:rPr lang="it-IT" b="0" i="0" u="none" strike="noStrike" dirty="0" smtClean="0">
                <a:solidFill>
                  <a:srgbClr val="222222"/>
                </a:solidFill>
                <a:effectLst/>
                <a:latin typeface="Arial"/>
                <a:hlinkClick r:id="rId23"/>
              </a:rPr>
              <a:t>2</a:t>
            </a:r>
            <a:r>
              <a:rPr lang="it-IT" b="0" i="0" u="none" strike="noStrike" dirty="0" smtClean="0">
                <a:solidFill>
                  <a:srgbClr val="0645AD"/>
                </a:solidFill>
                <a:effectLst/>
                <a:latin typeface="Arial"/>
                <a:hlinkClick r:id="rId23"/>
              </a:rPr>
              <a:t> Sarcofago</a:t>
            </a:r>
            <a:endParaRPr lang="it-IT" b="0" i="0" u="none" strike="noStrike" dirty="0" smtClean="0">
              <a:solidFill>
                <a:srgbClr val="222222"/>
              </a:solidFill>
              <a:effectLst/>
              <a:latin typeface="Arial"/>
            </a:endParaRPr>
          </a:p>
          <a:p>
            <a:pPr algn="l" rtl="0">
              <a:buFont typeface="Arial"/>
              <a:buChar char="•"/>
            </a:pPr>
            <a:r>
              <a:rPr lang="it-IT" b="0" i="0" u="none" strike="noStrike" dirty="0" smtClean="0">
                <a:solidFill>
                  <a:srgbClr val="222222"/>
                </a:solidFill>
                <a:effectLst/>
                <a:latin typeface="Arial"/>
                <a:hlinkClick r:id="rId24"/>
              </a:rPr>
              <a:t>3</a:t>
            </a:r>
            <a:r>
              <a:rPr lang="it-IT" b="0" i="0" u="none" strike="noStrike" dirty="0" smtClean="0">
                <a:solidFill>
                  <a:srgbClr val="0645AD"/>
                </a:solidFill>
                <a:effectLst/>
                <a:latin typeface="Arial"/>
                <a:hlinkClick r:id="rId24"/>
              </a:rPr>
              <a:t> Note</a:t>
            </a:r>
            <a:endParaRPr lang="it-IT" b="0" i="0" u="none" strike="noStrike" dirty="0" smtClean="0">
              <a:solidFill>
                <a:srgbClr val="222222"/>
              </a:solidFill>
              <a:effectLst/>
              <a:latin typeface="Arial"/>
            </a:endParaRPr>
          </a:p>
          <a:p>
            <a:pPr algn="l" rtl="0">
              <a:buFont typeface="Arial"/>
              <a:buChar char="•"/>
            </a:pPr>
            <a:r>
              <a:rPr lang="it-IT" b="0" i="0" u="none" strike="noStrike" dirty="0" smtClean="0">
                <a:solidFill>
                  <a:srgbClr val="222222"/>
                </a:solidFill>
                <a:effectLst/>
                <a:latin typeface="Arial"/>
                <a:hlinkClick r:id="rId25"/>
              </a:rPr>
              <a:t>4</a:t>
            </a:r>
            <a:r>
              <a:rPr lang="it-IT" b="0" i="0" u="none" strike="noStrike" dirty="0" smtClean="0">
                <a:solidFill>
                  <a:srgbClr val="0645AD"/>
                </a:solidFill>
                <a:effectLst/>
                <a:latin typeface="Arial"/>
                <a:hlinkClick r:id="rId25"/>
              </a:rPr>
              <a:t> Altri progetti</a:t>
            </a:r>
            <a:endParaRPr lang="it-IT" b="0" i="0" u="none" strike="noStrike" dirty="0" smtClean="0">
              <a:solidFill>
                <a:srgbClr val="222222"/>
              </a:solidFill>
              <a:effectLst/>
              <a:latin typeface="Arial"/>
            </a:endParaRPr>
          </a:p>
          <a:p>
            <a:pPr algn="l" rtl="0"/>
            <a:r>
              <a:rPr lang="it-IT" b="0" i="0" u="none" strike="noStrike" dirty="0" smtClean="0">
                <a:solidFill>
                  <a:srgbClr val="000000"/>
                </a:solidFill>
                <a:effectLst/>
                <a:latin typeface="&amp;quot"/>
              </a:rPr>
              <a:t>Biografia</a:t>
            </a:r>
            <a:r>
              <a:rPr lang="it-IT" b="0" i="0" u="none" strike="noStrike" dirty="0" smtClean="0">
                <a:solidFill>
                  <a:srgbClr val="54595D"/>
                </a:solidFill>
                <a:effectLst/>
                <a:latin typeface="Arial"/>
              </a:rPr>
              <a:t>[</a:t>
            </a:r>
            <a:r>
              <a:rPr lang="it-IT" b="0" i="0" u="none" strike="noStrike" dirty="0" smtClean="0">
                <a:solidFill>
                  <a:srgbClr val="0645AD"/>
                </a:solidFill>
                <a:effectLst/>
                <a:latin typeface="Arial"/>
                <a:hlinkClick r:id="rId26" tooltip="Modifica la sezione Biografia"/>
              </a:rPr>
              <a:t>modifica</a:t>
            </a:r>
            <a:r>
              <a:rPr lang="it-IT" b="0" i="0" u="none" strike="noStrike" dirty="0" smtClean="0">
                <a:solidFill>
                  <a:srgbClr val="54595D"/>
                </a:solidFill>
                <a:effectLst/>
                <a:latin typeface="Arial"/>
              </a:rPr>
              <a:t> | </a:t>
            </a:r>
            <a:r>
              <a:rPr lang="it-IT" b="0" i="0" u="none" strike="noStrike" dirty="0" smtClean="0">
                <a:solidFill>
                  <a:srgbClr val="0645AD"/>
                </a:solidFill>
                <a:effectLst/>
                <a:latin typeface="Arial"/>
                <a:hlinkClick r:id="rId27" tooltip="Modifica la sezione Biografia"/>
              </a:rPr>
              <a:t>modifica </a:t>
            </a:r>
            <a:r>
              <a:rPr lang="it-IT" b="0" i="0" u="none" strike="noStrike" dirty="0" err="1" smtClean="0">
                <a:solidFill>
                  <a:srgbClr val="0645AD"/>
                </a:solidFill>
                <a:effectLst/>
                <a:latin typeface="Arial"/>
                <a:hlinkClick r:id="rId27" tooltip="Modifica la sezione Biografia"/>
              </a:rPr>
              <a:t>wikitesto</a:t>
            </a:r>
            <a:r>
              <a:rPr lang="it-IT" b="0" i="0" u="none" strike="noStrike" dirty="0" smtClean="0">
                <a:solidFill>
                  <a:srgbClr val="54595D"/>
                </a:solidFill>
                <a:effectLst/>
                <a:latin typeface="Arial"/>
              </a:rPr>
              <a:t>]</a:t>
            </a:r>
            <a:endParaRPr lang="it-IT" b="0" i="0" u="none" strike="noStrike" dirty="0" smtClean="0">
              <a:solidFill>
                <a:srgbClr val="000000"/>
              </a:solidFill>
              <a:effectLst/>
              <a:latin typeface="&amp;quot"/>
            </a:endParaRPr>
          </a:p>
          <a:p>
            <a:pPr algn="l" rtl="0"/>
            <a:r>
              <a:rPr lang="it-IT" b="0" i="0" u="none" strike="noStrike" dirty="0" smtClean="0">
                <a:solidFill>
                  <a:srgbClr val="222222"/>
                </a:solidFill>
                <a:effectLst/>
                <a:latin typeface="Arial"/>
              </a:rPr>
              <a:t>Fu eletto console per l'anno successivo nel </a:t>
            </a:r>
            <a:r>
              <a:rPr lang="it-IT" b="0" i="0" u="none" strike="noStrike" dirty="0" smtClean="0">
                <a:solidFill>
                  <a:srgbClr val="0645AD"/>
                </a:solidFill>
                <a:effectLst/>
                <a:latin typeface="Arial"/>
                <a:hlinkClick r:id="rId28" tooltip="299 a.C."/>
              </a:rPr>
              <a:t>299 a.C.</a:t>
            </a:r>
            <a:r>
              <a:rPr lang="it-IT" b="0" i="0" u="none" strike="noStrike" dirty="0" smtClean="0">
                <a:solidFill>
                  <a:srgbClr val="222222"/>
                </a:solidFill>
                <a:effectLst/>
                <a:latin typeface="Arial"/>
              </a:rPr>
              <a:t> con </a:t>
            </a:r>
            <a:r>
              <a:rPr lang="it-IT" b="0" i="0" u="none" strike="noStrike" dirty="0" err="1" smtClean="0">
                <a:solidFill>
                  <a:srgbClr val="0645AD"/>
                </a:solidFill>
                <a:effectLst/>
                <a:latin typeface="Arial"/>
                <a:hlinkClick r:id="rId29" tooltip="Gneo Fulvio Massimo Centumalo"/>
              </a:rPr>
              <a:t>Gneo</a:t>
            </a:r>
            <a:r>
              <a:rPr lang="it-IT" b="0" i="0" u="none" strike="noStrike" dirty="0" smtClean="0">
                <a:solidFill>
                  <a:srgbClr val="0645AD"/>
                </a:solidFill>
                <a:effectLst/>
                <a:latin typeface="Arial"/>
                <a:hlinkClick r:id="rId29" tooltip="Gneo Fulvio Massimo Centumalo"/>
              </a:rPr>
              <a:t> Fulvio Massimo </a:t>
            </a:r>
            <a:r>
              <a:rPr lang="it-IT" b="0" i="0" u="none" strike="noStrike" dirty="0" err="1" smtClean="0">
                <a:solidFill>
                  <a:srgbClr val="0645AD"/>
                </a:solidFill>
                <a:effectLst/>
                <a:latin typeface="Arial"/>
                <a:hlinkClick r:id="rId29" tooltip="Gneo Fulvio Massimo Centumalo"/>
              </a:rPr>
              <a:t>Centumalo</a:t>
            </a:r>
            <a:r>
              <a:rPr lang="it-IT" b="0" i="0" u="none" strike="noStrike" baseline="30000" dirty="0" smtClean="0">
                <a:solidFill>
                  <a:srgbClr val="0645AD"/>
                </a:solidFill>
                <a:effectLst/>
                <a:latin typeface="Arial"/>
                <a:hlinkClick r:id="rId30"/>
              </a:rPr>
              <a:t>[2]</a:t>
            </a:r>
            <a:r>
              <a:rPr lang="it-IT" b="0" i="0" u="none" strike="noStrike" dirty="0" smtClean="0">
                <a:solidFill>
                  <a:srgbClr val="222222"/>
                </a:solidFill>
                <a:effectLst/>
                <a:latin typeface="Arial"/>
              </a:rPr>
              <a:t>. Mentre a Lucio Cornelio toccò in sorte la campagna contro gli </a:t>
            </a:r>
            <a:r>
              <a:rPr lang="it-IT" b="0" i="0" u="none" strike="noStrike" dirty="0" smtClean="0">
                <a:solidFill>
                  <a:srgbClr val="0645AD"/>
                </a:solidFill>
                <a:effectLst/>
                <a:latin typeface="Arial"/>
                <a:hlinkClick r:id="rId31" tooltip="Etruschi"/>
              </a:rPr>
              <a:t>Etruschi</a:t>
            </a:r>
            <a:r>
              <a:rPr lang="it-IT" b="0" i="0" u="none" strike="noStrike" dirty="0" smtClean="0">
                <a:solidFill>
                  <a:srgbClr val="222222"/>
                </a:solidFill>
                <a:effectLst/>
                <a:latin typeface="Arial"/>
              </a:rPr>
              <a:t>, a </a:t>
            </a:r>
            <a:r>
              <a:rPr lang="it-IT" b="0" i="0" u="none" strike="noStrike" dirty="0" err="1" smtClean="0">
                <a:solidFill>
                  <a:srgbClr val="222222"/>
                </a:solidFill>
                <a:effectLst/>
                <a:latin typeface="Arial"/>
              </a:rPr>
              <a:t>Gneo</a:t>
            </a:r>
            <a:r>
              <a:rPr lang="it-IT" b="0" i="0" u="none" strike="noStrike" dirty="0" smtClean="0">
                <a:solidFill>
                  <a:srgbClr val="222222"/>
                </a:solidFill>
                <a:effectLst/>
                <a:latin typeface="Arial"/>
              </a:rPr>
              <a:t> Fulvio toccò quella contro i </a:t>
            </a:r>
            <a:r>
              <a:rPr lang="it-IT" b="0" i="0" u="none" strike="noStrike" dirty="0" smtClean="0">
                <a:solidFill>
                  <a:srgbClr val="0645AD"/>
                </a:solidFill>
                <a:effectLst/>
                <a:latin typeface="Arial"/>
                <a:hlinkClick r:id="rId32" tooltip="Sanniti"/>
              </a:rPr>
              <a:t>Sanniti</a:t>
            </a:r>
            <a:r>
              <a:rPr lang="it-IT" b="0" i="0" u="none" strike="noStrike" dirty="0" smtClean="0">
                <a:solidFill>
                  <a:srgbClr val="222222"/>
                </a:solidFill>
                <a:effectLst/>
                <a:latin typeface="Arial"/>
              </a:rPr>
              <a:t>,</a:t>
            </a:r>
            <a:r>
              <a:rPr lang="it-IT" b="0" i="0" u="none" strike="noStrike" baseline="30000" dirty="0" smtClean="0">
                <a:solidFill>
                  <a:srgbClr val="0645AD"/>
                </a:solidFill>
                <a:effectLst/>
                <a:latin typeface="Arial"/>
                <a:hlinkClick r:id="rId33"/>
              </a:rPr>
              <a:t>[3]</a:t>
            </a:r>
            <a:r>
              <a:rPr lang="it-IT" b="0" i="0" u="none" strike="noStrike" dirty="0" smtClean="0">
                <a:solidFill>
                  <a:srgbClr val="222222"/>
                </a:solidFill>
                <a:effectLst/>
                <a:latin typeface="Arial"/>
              </a:rPr>
              <a:t> ai quali era stata dichiarata guerra, quando non accettarono di ritirarsi dal territorio dei </a:t>
            </a:r>
            <a:r>
              <a:rPr lang="it-IT" b="0" i="0" u="none" strike="noStrike" dirty="0" smtClean="0">
                <a:solidFill>
                  <a:srgbClr val="0645AD"/>
                </a:solidFill>
                <a:effectLst/>
                <a:latin typeface="Arial"/>
                <a:hlinkClick r:id="rId34" tooltip="Lucani"/>
              </a:rPr>
              <a:t>Lucani</a:t>
            </a:r>
            <a:r>
              <a:rPr lang="it-IT" b="0" i="0" u="none" strike="noStrike" dirty="0" smtClean="0">
                <a:solidFill>
                  <a:srgbClr val="222222"/>
                </a:solidFill>
                <a:effectLst/>
                <a:latin typeface="Arial"/>
              </a:rPr>
              <a:t>. L'esercito romano sconfisse quello etrusco a </a:t>
            </a:r>
            <a:r>
              <a:rPr lang="it-IT" b="0" i="0" u="none" strike="noStrike" dirty="0" smtClean="0">
                <a:solidFill>
                  <a:srgbClr val="0645AD"/>
                </a:solidFill>
                <a:effectLst/>
                <a:latin typeface="Arial"/>
                <a:hlinkClick r:id="rId35" tooltip="Volterra"/>
              </a:rPr>
              <a:t>Volterra</a:t>
            </a:r>
            <a:r>
              <a:rPr lang="it-IT" b="0" i="0" u="none" strike="noStrike" dirty="0" smtClean="0">
                <a:solidFill>
                  <a:srgbClr val="222222"/>
                </a:solidFill>
                <a:effectLst/>
                <a:latin typeface="Arial"/>
              </a:rPr>
              <a:t>, dove si svolse una violentissima battaglia, il cui esito fu chiaro solo il giorno seguente al combattimento, quando i romani si accorsero che gli Etruschi, avevano abbandonato i propri accampamenti. Sulla via del ritorno, i romani saccheggiarono le campagne dei </a:t>
            </a:r>
            <a:r>
              <a:rPr lang="it-IT" b="0" i="0" u="none" strike="noStrike" dirty="0" smtClean="0">
                <a:solidFill>
                  <a:srgbClr val="0645AD"/>
                </a:solidFill>
                <a:effectLst/>
                <a:latin typeface="Arial"/>
                <a:hlinkClick r:id="rId36" tooltip="Falisci"/>
              </a:rPr>
              <a:t>Falisci</a:t>
            </a:r>
            <a:r>
              <a:rPr lang="it-IT" b="0" i="0" u="none" strike="noStrike" baseline="30000" dirty="0" smtClean="0">
                <a:solidFill>
                  <a:srgbClr val="0645AD"/>
                </a:solidFill>
                <a:effectLst/>
                <a:latin typeface="Arial"/>
                <a:hlinkClick r:id="rId37"/>
              </a:rPr>
              <a:t>[4]</a:t>
            </a:r>
            <a:r>
              <a:rPr lang="it-IT" b="0" i="0" u="none" strike="noStrike" dirty="0" smtClean="0">
                <a:solidFill>
                  <a:srgbClr val="222222"/>
                </a:solidFill>
                <a:effectLst/>
                <a:latin typeface="Arial"/>
              </a:rPr>
              <a:t>. </a:t>
            </a:r>
          </a:p>
          <a:p>
            <a:pPr algn="l" rtl="0"/>
            <a:r>
              <a:rPr lang="it-IT" b="0" i="0" u="none" strike="noStrike" dirty="0" smtClean="0">
                <a:solidFill>
                  <a:srgbClr val="222222"/>
                </a:solidFill>
                <a:effectLst/>
                <a:latin typeface="Arial"/>
              </a:rPr>
              <a:t>Ebbe due figli: </a:t>
            </a:r>
            <a:r>
              <a:rPr lang="it-IT" b="0" i="0" u="none" strike="noStrike" dirty="0" smtClean="0">
                <a:solidFill>
                  <a:srgbClr val="0645AD"/>
                </a:solidFill>
                <a:effectLst/>
                <a:latin typeface="Arial"/>
                <a:hlinkClick r:id="rId9" tooltip="Lucio Cornelio Scipione (console 259 a.C.)"/>
              </a:rPr>
              <a:t>Lucio Cornelio Scipione</a:t>
            </a:r>
            <a:r>
              <a:rPr lang="it-IT" b="0" i="0" u="none" strike="noStrike" dirty="0" smtClean="0">
                <a:solidFill>
                  <a:srgbClr val="222222"/>
                </a:solidFill>
                <a:effectLst/>
                <a:latin typeface="Arial"/>
              </a:rPr>
              <a:t> e </a:t>
            </a:r>
            <a:r>
              <a:rPr lang="it-IT" b="0" i="0" u="none" strike="noStrike" dirty="0" err="1" smtClean="0">
                <a:solidFill>
                  <a:srgbClr val="0645AD"/>
                </a:solidFill>
                <a:effectLst/>
                <a:latin typeface="Arial"/>
                <a:hlinkClick r:id="rId8" tooltip="Gneo Cornelio Scipione Asina"/>
              </a:rPr>
              <a:t>Gneo</a:t>
            </a:r>
            <a:r>
              <a:rPr lang="it-IT" b="0" i="0" u="none" strike="noStrike" dirty="0" smtClean="0">
                <a:solidFill>
                  <a:srgbClr val="0645AD"/>
                </a:solidFill>
                <a:effectLst/>
                <a:latin typeface="Arial"/>
                <a:hlinkClick r:id="rId8" tooltip="Gneo Cornelio Scipione Asina"/>
              </a:rPr>
              <a:t> Cornelio Scipione Asina</a:t>
            </a:r>
            <a:r>
              <a:rPr lang="it-IT" b="0" i="0" u="none" strike="noStrike" dirty="0" smtClean="0">
                <a:solidFill>
                  <a:srgbClr val="222222"/>
                </a:solidFill>
                <a:effectLst/>
                <a:latin typeface="Arial"/>
              </a:rPr>
              <a:t>. </a:t>
            </a:r>
          </a:p>
          <a:p>
            <a:pPr algn="l" rtl="0"/>
            <a:r>
              <a:rPr lang="it-IT" b="0" i="0" u="none" strike="noStrike" dirty="0" smtClean="0">
                <a:solidFill>
                  <a:srgbClr val="000000"/>
                </a:solidFill>
                <a:effectLst/>
                <a:latin typeface="&amp;quot"/>
              </a:rPr>
              <a:t>Sarcofago</a:t>
            </a:r>
            <a:r>
              <a:rPr lang="it-IT" b="0" i="0" u="none" strike="noStrike" dirty="0" smtClean="0">
                <a:solidFill>
                  <a:srgbClr val="54595D"/>
                </a:solidFill>
                <a:effectLst/>
                <a:latin typeface="Arial"/>
              </a:rPr>
              <a:t>[</a:t>
            </a:r>
            <a:r>
              <a:rPr lang="it-IT" b="0" i="0" u="none" strike="noStrike" dirty="0" smtClean="0">
                <a:solidFill>
                  <a:srgbClr val="0645AD"/>
                </a:solidFill>
                <a:effectLst/>
                <a:latin typeface="Arial"/>
                <a:hlinkClick r:id="rId38" tooltip="Modifica la sezione Sarcofago"/>
              </a:rPr>
              <a:t>modifica</a:t>
            </a:r>
            <a:r>
              <a:rPr lang="it-IT" b="0" i="0" u="none" strike="noStrike" dirty="0" smtClean="0">
                <a:solidFill>
                  <a:srgbClr val="54595D"/>
                </a:solidFill>
                <a:effectLst/>
                <a:latin typeface="Arial"/>
              </a:rPr>
              <a:t> | </a:t>
            </a:r>
            <a:r>
              <a:rPr lang="it-IT" b="0" i="0" u="none" strike="noStrike" dirty="0" smtClean="0">
                <a:solidFill>
                  <a:srgbClr val="0645AD"/>
                </a:solidFill>
                <a:effectLst/>
                <a:latin typeface="Arial"/>
                <a:hlinkClick r:id="rId39" tooltip="Modifica la sezione Sarcofago"/>
              </a:rPr>
              <a:t>modifica </a:t>
            </a:r>
            <a:r>
              <a:rPr lang="it-IT" b="0" i="0" u="none" strike="noStrike" dirty="0" err="1" smtClean="0">
                <a:solidFill>
                  <a:srgbClr val="0645AD"/>
                </a:solidFill>
                <a:effectLst/>
                <a:latin typeface="Arial"/>
                <a:hlinkClick r:id="rId39" tooltip="Modifica la sezione Sarcofago"/>
              </a:rPr>
              <a:t>wikitesto</a:t>
            </a:r>
            <a:r>
              <a:rPr lang="it-IT" b="0" i="0" u="none" strike="noStrike" dirty="0" smtClean="0">
                <a:solidFill>
                  <a:srgbClr val="54595D"/>
                </a:solidFill>
                <a:effectLst/>
                <a:latin typeface="Arial"/>
              </a:rPr>
              <a:t>]</a:t>
            </a:r>
            <a:endParaRPr lang="it-IT" b="0" i="0" u="none" strike="noStrike" dirty="0" smtClean="0">
              <a:solidFill>
                <a:srgbClr val="000000"/>
              </a:solidFill>
              <a:effectLst/>
              <a:latin typeface="&amp;quot"/>
            </a:endParaRPr>
          </a:p>
          <a:p>
            <a:pPr algn="l" rtl="0"/>
            <a:r>
              <a:rPr lang="it-IT" b="0" i="0" u="none" strike="noStrike" dirty="0" smtClean="0">
                <a:solidFill>
                  <a:srgbClr val="222222"/>
                </a:solidFill>
                <a:effectLst/>
                <a:latin typeface="Arial"/>
              </a:rPr>
              <a:t>Il suo sarcofago, rinvenuto nel </a:t>
            </a:r>
            <a:r>
              <a:rPr lang="it-IT" b="0" i="0" u="none" strike="noStrike" dirty="0" smtClean="0">
                <a:solidFill>
                  <a:srgbClr val="0645AD"/>
                </a:solidFill>
                <a:effectLst/>
                <a:latin typeface="Arial"/>
                <a:hlinkClick r:id="rId40" tooltip="Sepolcro degli Scipioni"/>
              </a:rPr>
              <a:t>sepolcro familiare</a:t>
            </a:r>
            <a:r>
              <a:rPr lang="it-IT" b="0" i="0" u="none" strike="noStrike" dirty="0" smtClean="0">
                <a:solidFill>
                  <a:srgbClr val="222222"/>
                </a:solidFill>
                <a:effectLst/>
                <a:latin typeface="Arial"/>
              </a:rPr>
              <a:t> fondato da lui stesso e ora conservato nei </a:t>
            </a:r>
            <a:r>
              <a:rPr lang="it-IT" b="0" i="0" u="none" strike="noStrike" dirty="0" smtClean="0">
                <a:solidFill>
                  <a:srgbClr val="0645AD"/>
                </a:solidFill>
                <a:effectLst/>
                <a:latin typeface="Arial"/>
                <a:hlinkClick r:id="rId41" tooltip="Musei Vaticani"/>
              </a:rPr>
              <a:t>Musei Vaticani</a:t>
            </a:r>
            <a:r>
              <a:rPr lang="it-IT" b="0" i="0" u="none" strike="noStrike" dirty="0" smtClean="0">
                <a:solidFill>
                  <a:srgbClr val="222222"/>
                </a:solidFill>
                <a:effectLst/>
                <a:latin typeface="Arial"/>
              </a:rPr>
              <a:t>, mantiene intatto l'</a:t>
            </a:r>
            <a:r>
              <a:rPr lang="it-IT" b="0" i="0" u="none" strike="noStrike" dirty="0" smtClean="0">
                <a:solidFill>
                  <a:srgbClr val="0645AD"/>
                </a:solidFill>
                <a:effectLst/>
                <a:latin typeface="Arial"/>
                <a:hlinkClick r:id="rId42" tooltip="Scipionum elogia"/>
              </a:rPr>
              <a:t>epitaffio</a:t>
            </a:r>
            <a:r>
              <a:rPr lang="it-IT" b="0" i="0" u="none" strike="noStrike" dirty="0" smtClean="0">
                <a:solidFill>
                  <a:srgbClr val="222222"/>
                </a:solidFill>
                <a:effectLst/>
                <a:latin typeface="Arial"/>
              </a:rPr>
              <a:t>, probabile estratto della sua </a:t>
            </a:r>
            <a:r>
              <a:rPr lang="it-IT" b="0" i="1" u="none" strike="noStrike" dirty="0" err="1" smtClean="0">
                <a:solidFill>
                  <a:srgbClr val="0645AD"/>
                </a:solidFill>
                <a:effectLst/>
                <a:latin typeface="Arial"/>
                <a:hlinkClick r:id="rId43" tooltip="Laudatio funebris"/>
              </a:rPr>
              <a:t>laudatio</a:t>
            </a:r>
            <a:r>
              <a:rPr lang="it-IT" b="0" i="1" u="none" strike="noStrike" dirty="0" smtClean="0">
                <a:solidFill>
                  <a:srgbClr val="0645AD"/>
                </a:solidFill>
                <a:effectLst/>
                <a:latin typeface="Arial"/>
                <a:hlinkClick r:id="rId43" tooltip="Laudatio funebris"/>
              </a:rPr>
              <a:t> </a:t>
            </a:r>
            <a:r>
              <a:rPr lang="it-IT" b="0" i="1" u="none" strike="noStrike" dirty="0" err="1" smtClean="0">
                <a:solidFill>
                  <a:srgbClr val="0645AD"/>
                </a:solidFill>
                <a:effectLst/>
                <a:latin typeface="Arial"/>
                <a:hlinkClick r:id="rId43" tooltip="Laudatio funebris"/>
              </a:rPr>
              <a:t>funebris</a:t>
            </a:r>
            <a:r>
              <a:rPr lang="it-IT" b="0" i="0" u="none" strike="noStrike" dirty="0" smtClean="0">
                <a:solidFill>
                  <a:srgbClr val="222222"/>
                </a:solidFill>
                <a:effectLst/>
                <a:latin typeface="Arial"/>
              </a:rPr>
              <a:t>, inciso sulla parte basale del sarcofago in </a:t>
            </a:r>
            <a:r>
              <a:rPr lang="it-IT" b="0" i="0" u="none" strike="noStrike" dirty="0" smtClean="0">
                <a:solidFill>
                  <a:srgbClr val="0645AD"/>
                </a:solidFill>
                <a:effectLst/>
                <a:latin typeface="Arial"/>
                <a:hlinkClick r:id="rId44" tooltip="Latino arcaico"/>
              </a:rPr>
              <a:t>latino arcaico</a:t>
            </a:r>
            <a:r>
              <a:rPr lang="it-IT" b="0" i="0" u="none" strike="noStrike" dirty="0" smtClean="0">
                <a:solidFill>
                  <a:srgbClr val="222222"/>
                </a:solidFill>
                <a:effectLst/>
                <a:latin typeface="Arial"/>
              </a:rPr>
              <a:t> e con </a:t>
            </a:r>
            <a:r>
              <a:rPr lang="it-IT" b="0" i="0" u="none" strike="noStrike" dirty="0" smtClean="0">
                <a:solidFill>
                  <a:srgbClr val="0645AD"/>
                </a:solidFill>
                <a:effectLst/>
                <a:latin typeface="Arial"/>
                <a:hlinkClick r:id="rId45" tooltip="Saturnio"/>
              </a:rPr>
              <a:t>metrica saturnina</a:t>
            </a:r>
            <a:r>
              <a:rPr lang="it-IT" b="0" i="0" u="none" strike="noStrike" dirty="0" smtClean="0">
                <a:solidFill>
                  <a:srgbClr val="222222"/>
                </a:solidFill>
                <a:effectLst/>
                <a:latin typeface="Arial"/>
              </a:rPr>
              <a:t> (mentre è presente una seconda iscrizione sul </a:t>
            </a:r>
            <a:r>
              <a:rPr lang="it-IT" b="0" i="0" u="none" strike="noStrike" dirty="0" smtClean="0">
                <a:solidFill>
                  <a:srgbClr val="BA0000"/>
                </a:solidFill>
                <a:effectLst/>
                <a:latin typeface="Arial"/>
                <a:hlinkClick r:id="rId46" tooltip="Fastigium (la pagina non esiste)"/>
              </a:rPr>
              <a:t>fastigio</a:t>
            </a:r>
            <a:r>
              <a:rPr lang="it-IT" b="0" i="0" u="none" strike="noStrike" dirty="0" smtClean="0">
                <a:solidFill>
                  <a:srgbClr val="222222"/>
                </a:solidFill>
                <a:effectLst/>
                <a:latin typeface="Arial"/>
              </a:rPr>
              <a:t>), al posto di una preesistente iscrizione erasa: </a:t>
            </a:r>
          </a:p>
          <a:p>
            <a:pPr algn="l" rtl="0"/>
            <a:r>
              <a:rPr lang="it-IT" b="0" i="0" u="none" strike="noStrike" dirty="0" smtClean="0">
                <a:solidFill>
                  <a:srgbClr val="222222"/>
                </a:solidFill>
                <a:effectLst/>
                <a:latin typeface="Arial"/>
              </a:rPr>
              <a:t>(</a:t>
            </a:r>
            <a:r>
              <a:rPr lang="it-IT" b="1" i="0" u="none" strike="noStrike" dirty="0" smtClean="0">
                <a:solidFill>
                  <a:srgbClr val="222222"/>
                </a:solidFill>
                <a:effectLst/>
                <a:latin typeface="Arial"/>
              </a:rPr>
              <a:t>LA</a:t>
            </a:r>
            <a:r>
              <a:rPr lang="it-IT" b="0" i="0" u="none" strike="noStrike" dirty="0" smtClean="0">
                <a:solidFill>
                  <a:srgbClr val="222222"/>
                </a:solidFill>
                <a:effectLst/>
                <a:latin typeface="Arial"/>
              </a:rPr>
              <a:t>) «</a:t>
            </a:r>
            <a:r>
              <a:rPr lang="it-IT" b="0" i="0" u="none" strike="noStrike" dirty="0" err="1" smtClean="0">
                <a:solidFill>
                  <a:srgbClr val="222222"/>
                </a:solidFill>
                <a:effectLst/>
                <a:latin typeface="Arial"/>
              </a:rPr>
              <a:t>CORNELIVS·LVCIVS·SCIPIO·BARBATVS·GNAIVOD·PATRE</a:t>
            </a:r>
            <a:r>
              <a:rPr lang="it-IT" b="0" i="0" u="none" strike="noStrike" dirty="0" smtClean="0">
                <a:solidFill>
                  <a:srgbClr val="222222"/>
                </a:solidFill>
                <a:effectLst/>
                <a:latin typeface="Arial"/>
              </a:rPr>
              <a:t/>
            </a:r>
            <a:br>
              <a:rPr lang="it-IT" b="0" i="0" u="none" strike="noStrike" dirty="0" smtClean="0">
                <a:solidFill>
                  <a:srgbClr val="222222"/>
                </a:solidFill>
                <a:effectLst/>
                <a:latin typeface="Arial"/>
              </a:rPr>
            </a:br>
            <a:r>
              <a:rPr lang="it-IT" b="0" i="0" u="none" strike="noStrike" dirty="0" err="1" smtClean="0">
                <a:solidFill>
                  <a:srgbClr val="222222"/>
                </a:solidFill>
                <a:effectLst/>
                <a:latin typeface="Arial"/>
              </a:rPr>
              <a:t>PROGNATVS·FORTIS·VIR·SAPIENSQVE</a:t>
            </a:r>
            <a:r>
              <a:rPr lang="it-IT" b="0" i="0" u="none" strike="noStrike" dirty="0" smtClean="0">
                <a:solidFill>
                  <a:srgbClr val="222222"/>
                </a:solidFill>
                <a:effectLst/>
                <a:latin typeface="Arial"/>
              </a:rPr>
              <a:t>—</a:t>
            </a:r>
            <a:r>
              <a:rPr lang="it-IT" b="0" i="0" u="none" strike="noStrike" dirty="0" err="1" smtClean="0">
                <a:solidFill>
                  <a:srgbClr val="222222"/>
                </a:solidFill>
                <a:effectLst/>
                <a:latin typeface="Arial"/>
              </a:rPr>
              <a:t>QVOIVS·FORMA·VIRTVTEI·PARISVMA</a:t>
            </a:r>
            <a:r>
              <a:rPr lang="it-IT" b="0" i="0" u="none" strike="noStrike" dirty="0" smtClean="0">
                <a:solidFill>
                  <a:srgbClr val="222222"/>
                </a:solidFill>
                <a:effectLst/>
                <a:latin typeface="Arial"/>
              </a:rPr>
              <a:t/>
            </a:r>
            <a:br>
              <a:rPr lang="it-IT" b="0" i="0" u="none" strike="noStrike" dirty="0" smtClean="0">
                <a:solidFill>
                  <a:srgbClr val="222222"/>
                </a:solidFill>
                <a:effectLst/>
                <a:latin typeface="Arial"/>
              </a:rPr>
            </a:br>
            <a:r>
              <a:rPr lang="it-IT" b="0" i="0" u="none" strike="noStrike" dirty="0" err="1" smtClean="0">
                <a:solidFill>
                  <a:srgbClr val="222222"/>
                </a:solidFill>
                <a:effectLst/>
                <a:latin typeface="Arial"/>
              </a:rPr>
              <a:t>FVIT</a:t>
            </a:r>
            <a:r>
              <a:rPr lang="it-IT" b="0" i="0" u="none" strike="noStrike" dirty="0" smtClean="0">
                <a:solidFill>
                  <a:srgbClr val="222222"/>
                </a:solidFill>
                <a:effectLst/>
                <a:latin typeface="Arial"/>
              </a:rPr>
              <a:t>—</a:t>
            </a:r>
            <a:r>
              <a:rPr lang="it-IT" b="0" i="0" u="none" strike="noStrike" dirty="0" err="1" smtClean="0">
                <a:solidFill>
                  <a:srgbClr val="222222"/>
                </a:solidFill>
                <a:effectLst/>
                <a:latin typeface="Arial"/>
              </a:rPr>
              <a:t>CONSOL</a:t>
            </a:r>
            <a:r>
              <a:rPr lang="it-IT" b="0" i="0" u="none" strike="noStrike" dirty="0" smtClean="0">
                <a:solidFill>
                  <a:srgbClr val="222222"/>
                </a:solidFill>
                <a:effectLst/>
                <a:latin typeface="Arial"/>
              </a:rPr>
              <a:t> </a:t>
            </a:r>
            <a:r>
              <a:rPr lang="it-IT" b="0" i="0" u="none" strike="noStrike" dirty="0" err="1" smtClean="0">
                <a:solidFill>
                  <a:srgbClr val="222222"/>
                </a:solidFill>
                <a:effectLst/>
                <a:latin typeface="Arial"/>
              </a:rPr>
              <a:t>CENSOR·AIDILIS·QVEI·FVIT·APVD·VOS</a:t>
            </a:r>
            <a:r>
              <a:rPr lang="it-IT" b="0" i="0" u="none" strike="noStrike" dirty="0" smtClean="0">
                <a:solidFill>
                  <a:srgbClr val="222222"/>
                </a:solidFill>
                <a:effectLst/>
                <a:latin typeface="Arial"/>
              </a:rPr>
              <a:t>—</a:t>
            </a:r>
            <a:r>
              <a:rPr lang="it-IT" b="0" i="0" u="none" strike="noStrike" dirty="0" err="1" smtClean="0">
                <a:solidFill>
                  <a:srgbClr val="222222"/>
                </a:solidFill>
                <a:effectLst/>
                <a:latin typeface="Arial"/>
              </a:rPr>
              <a:t>TAVRASIA·CISAVNA</a:t>
            </a:r>
            <a:r>
              <a:rPr lang="it-IT" b="0" i="0" u="none" strike="noStrike" dirty="0" smtClean="0">
                <a:solidFill>
                  <a:srgbClr val="222222"/>
                </a:solidFill>
                <a:effectLst/>
                <a:latin typeface="Arial"/>
              </a:rPr>
              <a:t/>
            </a:r>
            <a:br>
              <a:rPr lang="it-IT" b="0" i="0" u="none" strike="noStrike" dirty="0" smtClean="0">
                <a:solidFill>
                  <a:srgbClr val="222222"/>
                </a:solidFill>
                <a:effectLst/>
                <a:latin typeface="Arial"/>
              </a:rPr>
            </a:br>
            <a:r>
              <a:rPr lang="it-IT" b="0" i="0" u="none" strike="noStrike" dirty="0" err="1" smtClean="0">
                <a:solidFill>
                  <a:srgbClr val="222222"/>
                </a:solidFill>
                <a:effectLst/>
                <a:latin typeface="Arial"/>
              </a:rPr>
              <a:t>SAMNIO·CEPIT</a:t>
            </a:r>
            <a:r>
              <a:rPr lang="it-IT" b="0" i="0" u="none" strike="noStrike" dirty="0" smtClean="0">
                <a:solidFill>
                  <a:srgbClr val="222222"/>
                </a:solidFill>
                <a:effectLst/>
                <a:latin typeface="Arial"/>
              </a:rPr>
              <a:t>—</a:t>
            </a:r>
            <a:r>
              <a:rPr lang="it-IT" b="0" i="0" u="none" strike="noStrike" dirty="0" err="1" smtClean="0">
                <a:solidFill>
                  <a:srgbClr val="222222"/>
                </a:solidFill>
                <a:effectLst/>
                <a:latin typeface="Arial"/>
              </a:rPr>
              <a:t>SVBIGIT·OMNE·LOVCANA·OPSIDESQVE·ABDOVCIT</a:t>
            </a:r>
            <a:r>
              <a:rPr lang="it-IT" b="0" i="0" u="none" strike="noStrike" dirty="0" smtClean="0">
                <a:solidFill>
                  <a:srgbClr val="222222"/>
                </a:solidFill>
                <a:effectLst/>
                <a:latin typeface="Arial"/>
              </a:rPr>
              <a:t>» </a:t>
            </a:r>
          </a:p>
          <a:p>
            <a:pPr algn="l" rtl="0"/>
            <a:r>
              <a:rPr lang="it-IT" b="0" i="0" u="none" strike="noStrike" dirty="0" smtClean="0">
                <a:solidFill>
                  <a:srgbClr val="222222"/>
                </a:solidFill>
                <a:effectLst/>
                <a:latin typeface="Arial"/>
              </a:rPr>
              <a:t>(</a:t>
            </a:r>
            <a:r>
              <a:rPr lang="it-IT" b="1" i="0" u="none" strike="noStrike" dirty="0" err="1" smtClean="0">
                <a:solidFill>
                  <a:srgbClr val="222222"/>
                </a:solidFill>
                <a:effectLst/>
                <a:latin typeface="Arial"/>
              </a:rPr>
              <a:t>IT</a:t>
            </a:r>
            <a:r>
              <a:rPr lang="it-IT" b="0" i="0" u="none" strike="noStrike" dirty="0" smtClean="0">
                <a:solidFill>
                  <a:srgbClr val="222222"/>
                </a:solidFill>
                <a:effectLst/>
                <a:latin typeface="Arial"/>
              </a:rPr>
              <a:t>) «Cornelio Lucio Scipione Barbato, generato da </a:t>
            </a:r>
            <a:r>
              <a:rPr lang="it-IT" b="0" i="0" u="none" strike="noStrike" dirty="0" err="1" smtClean="0">
                <a:solidFill>
                  <a:srgbClr val="222222"/>
                </a:solidFill>
                <a:effectLst/>
                <a:latin typeface="Arial"/>
              </a:rPr>
              <a:t>Gnaeus</a:t>
            </a:r>
            <a:r>
              <a:rPr lang="it-IT" b="0" i="0" u="none" strike="noStrike" dirty="0" smtClean="0">
                <a:solidFill>
                  <a:srgbClr val="222222"/>
                </a:solidFill>
                <a:effectLst/>
                <a:latin typeface="Arial"/>
              </a:rPr>
              <a:t> suo padre, uomo forte e saggio, la cui apparenza era in armonia con la sua virtù, che fu </a:t>
            </a:r>
            <a:r>
              <a:rPr lang="it-IT" b="0" i="0" u="none" strike="noStrike" dirty="0" smtClean="0">
                <a:solidFill>
                  <a:srgbClr val="0645AD"/>
                </a:solidFill>
                <a:effectLst/>
                <a:latin typeface="Arial"/>
                <a:hlinkClick r:id="rId12" tooltip="Console (storia romana)"/>
              </a:rPr>
              <a:t>console</a:t>
            </a:r>
            <a:r>
              <a:rPr lang="it-IT" b="0" i="0" u="none" strike="noStrike" dirty="0" smtClean="0">
                <a:solidFill>
                  <a:srgbClr val="222222"/>
                </a:solidFill>
                <a:effectLst/>
                <a:latin typeface="Arial"/>
              </a:rPr>
              <a:t>, </a:t>
            </a:r>
            <a:r>
              <a:rPr lang="it-IT" b="0" i="0" u="none" strike="noStrike" dirty="0" smtClean="0">
                <a:solidFill>
                  <a:srgbClr val="0645AD"/>
                </a:solidFill>
                <a:effectLst/>
                <a:latin typeface="Arial"/>
                <a:hlinkClick r:id="rId47" tooltip="Censore (storia romana)"/>
              </a:rPr>
              <a:t>censore</a:t>
            </a:r>
            <a:r>
              <a:rPr lang="it-IT" b="0" i="0" u="none" strike="noStrike" dirty="0" smtClean="0">
                <a:solidFill>
                  <a:srgbClr val="222222"/>
                </a:solidFill>
                <a:effectLst/>
                <a:latin typeface="Arial"/>
              </a:rPr>
              <a:t>, e </a:t>
            </a:r>
            <a:r>
              <a:rPr lang="it-IT" b="0" i="0" u="none" strike="noStrike" dirty="0" smtClean="0">
                <a:solidFill>
                  <a:srgbClr val="0645AD"/>
                </a:solidFill>
                <a:effectLst/>
                <a:latin typeface="Arial"/>
                <a:hlinkClick r:id="rId48" tooltip="Edile (storia romana)"/>
              </a:rPr>
              <a:t>edile</a:t>
            </a:r>
            <a:r>
              <a:rPr lang="it-IT" b="0" i="0" u="none" strike="noStrike" dirty="0" smtClean="0">
                <a:solidFill>
                  <a:srgbClr val="222222"/>
                </a:solidFill>
                <a:effectLst/>
                <a:latin typeface="Arial"/>
              </a:rPr>
              <a:t> fra voi - Catturò </a:t>
            </a:r>
            <a:r>
              <a:rPr lang="it-IT" b="0" i="0" u="none" strike="noStrike" dirty="0" err="1" smtClean="0">
                <a:solidFill>
                  <a:srgbClr val="222222"/>
                </a:solidFill>
                <a:effectLst/>
                <a:latin typeface="Arial"/>
              </a:rPr>
              <a:t>Taurasia</a:t>
            </a:r>
            <a:r>
              <a:rPr lang="it-IT" b="0" i="0" u="none" strike="noStrike" dirty="0" smtClean="0">
                <a:solidFill>
                  <a:srgbClr val="222222"/>
                </a:solidFill>
                <a:effectLst/>
                <a:latin typeface="Arial"/>
              </a:rPr>
              <a:t> </a:t>
            </a:r>
            <a:r>
              <a:rPr lang="it-IT" b="0" i="0" u="none" strike="noStrike" dirty="0" err="1" smtClean="0">
                <a:solidFill>
                  <a:srgbClr val="222222"/>
                </a:solidFill>
                <a:effectLst/>
                <a:latin typeface="Arial"/>
              </a:rPr>
              <a:t>Cisauna</a:t>
            </a:r>
            <a:r>
              <a:rPr lang="it-IT" b="0" i="0" u="none" strike="noStrike" dirty="0" smtClean="0">
                <a:solidFill>
                  <a:srgbClr val="222222"/>
                </a:solidFill>
                <a:effectLst/>
                <a:latin typeface="Arial"/>
              </a:rPr>
              <a:t> nel </a:t>
            </a:r>
            <a:r>
              <a:rPr lang="it-IT" b="0" i="0" u="none" strike="noStrike" dirty="0" smtClean="0">
                <a:solidFill>
                  <a:srgbClr val="0645AD"/>
                </a:solidFill>
                <a:effectLst/>
                <a:latin typeface="Arial"/>
                <a:hlinkClick r:id="rId49" tooltip="Sannio"/>
              </a:rPr>
              <a:t>Sannio</a:t>
            </a:r>
            <a:r>
              <a:rPr lang="it-IT" b="0" i="0" u="none" strike="noStrike" dirty="0" smtClean="0">
                <a:solidFill>
                  <a:srgbClr val="222222"/>
                </a:solidFill>
                <a:effectLst/>
                <a:latin typeface="Arial"/>
              </a:rPr>
              <a:t> - soggiogò tutta la </a:t>
            </a:r>
            <a:r>
              <a:rPr lang="it-IT" b="0" i="0" u="none" strike="noStrike" dirty="0" err="1" smtClean="0">
                <a:solidFill>
                  <a:srgbClr val="222222"/>
                </a:solidFill>
                <a:effectLst/>
                <a:latin typeface="Arial"/>
              </a:rPr>
              <a:t>Loucana</a:t>
            </a:r>
            <a:r>
              <a:rPr lang="it-IT" b="0" i="0" u="none" strike="noStrike" dirty="0" smtClean="0">
                <a:solidFill>
                  <a:srgbClr val="222222"/>
                </a:solidFill>
                <a:effectLst/>
                <a:latin typeface="Arial"/>
              </a:rPr>
              <a:t> (situata sul versante destro del </a:t>
            </a:r>
            <a:r>
              <a:rPr lang="it-IT" b="0" i="0" u="none" strike="noStrike" dirty="0" smtClean="0">
                <a:solidFill>
                  <a:srgbClr val="0645AD"/>
                </a:solidFill>
                <a:effectLst/>
                <a:latin typeface="Arial"/>
                <a:hlinkClick r:id="rId50" tooltip="Sangro"/>
              </a:rPr>
              <a:t>Sangro</a:t>
            </a:r>
            <a:r>
              <a:rPr lang="it-IT" b="0" i="0" u="none" strike="noStrike" dirty="0" smtClean="0">
                <a:solidFill>
                  <a:srgbClr val="222222"/>
                </a:solidFill>
                <a:effectLst/>
                <a:latin typeface="Arial"/>
              </a:rPr>
              <a:t>) e ne tradusse ostaggi.» </a:t>
            </a:r>
          </a:p>
          <a:p>
            <a:pPr algn="l" rtl="0"/>
            <a:r>
              <a:rPr lang="it-IT" b="0" i="0" u="none" strike="noStrike" dirty="0" smtClean="0">
                <a:solidFill>
                  <a:srgbClr val="222222"/>
                </a:solidFill>
                <a:effectLst/>
                <a:latin typeface="Arial"/>
              </a:rPr>
              <a:t>(</a:t>
            </a:r>
            <a:r>
              <a:rPr lang="it-IT" b="0" i="1" u="none" strike="noStrike" dirty="0" err="1" smtClean="0">
                <a:solidFill>
                  <a:srgbClr val="0645AD"/>
                </a:solidFill>
                <a:effectLst/>
                <a:latin typeface="Arial"/>
                <a:hlinkClick r:id="rId51" tooltip="Corpus Inscriptionum Latinarum"/>
              </a:rPr>
              <a:t>CIL</a:t>
            </a:r>
            <a:r>
              <a:rPr lang="it-IT" b="0" i="0" u="none" strike="noStrike" dirty="0" smtClean="0">
                <a:solidFill>
                  <a:srgbClr val="222222"/>
                </a:solidFill>
                <a:effectLst/>
                <a:latin typeface="Arial"/>
              </a:rPr>
              <a:t> </a:t>
            </a:r>
            <a:r>
              <a:rPr lang="it-IT" b="0" i="0" u="none" strike="noStrike" dirty="0" smtClean="0">
                <a:solidFill>
                  <a:srgbClr val="3366BB"/>
                </a:solidFill>
                <a:effectLst/>
                <a:latin typeface="Arial"/>
                <a:hlinkClick r:id="rId52"/>
              </a:rPr>
              <a:t>VI, 1284</a:t>
            </a:r>
            <a:r>
              <a:rPr lang="it-IT" b="0" i="0" u="none" strike="noStrike" dirty="0" smtClean="0">
                <a:solidFill>
                  <a:srgbClr val="222222"/>
                </a:solidFill>
                <a:effectLst/>
                <a:latin typeface="Arial"/>
              </a:rPr>
              <a:t>) La sua censura del 280 a.C. è memorabile in quanto fu la prima sulla quale abbiamo una testimonianza affidabile, malgrado tale magistratura fosse già da molto tempo in vigore. </a:t>
            </a:r>
          </a:p>
          <a:p>
            <a:pPr algn="l" rtl="0"/>
            <a:r>
              <a:rPr lang="it-IT" b="0" i="0" u="none" strike="noStrike" dirty="0" smtClean="0">
                <a:solidFill>
                  <a:srgbClr val="222222"/>
                </a:solidFill>
                <a:effectLst/>
                <a:latin typeface="Arial"/>
              </a:rPr>
              <a:t>Il sarcofago, originariamente nella </a:t>
            </a:r>
            <a:r>
              <a:rPr lang="it-IT" b="0" i="0" u="none" strike="noStrike" dirty="0" smtClean="0">
                <a:solidFill>
                  <a:srgbClr val="0645AD"/>
                </a:solidFill>
                <a:effectLst/>
                <a:latin typeface="Arial"/>
                <a:hlinkClick r:id="rId53" tooltip="Tomba degli Scipioni"/>
              </a:rPr>
              <a:t>tomba degli Scipioni</a:t>
            </a:r>
            <a:r>
              <a:rPr lang="it-IT" b="0" i="0" u="none" strike="noStrike" dirty="0" smtClean="0">
                <a:solidFill>
                  <a:srgbClr val="222222"/>
                </a:solidFill>
                <a:effectLst/>
                <a:latin typeface="Arial"/>
              </a:rPr>
              <a:t> sulla via Appia era in </a:t>
            </a:r>
            <a:r>
              <a:rPr lang="it-IT" b="0" i="0" u="none" strike="noStrike" dirty="0" smtClean="0">
                <a:solidFill>
                  <a:srgbClr val="0645AD"/>
                </a:solidFill>
                <a:effectLst/>
                <a:latin typeface="Arial"/>
                <a:hlinkClick r:id="rId54" tooltip="Peperino"/>
              </a:rPr>
              <a:t>peperino</a:t>
            </a:r>
            <a:r>
              <a:rPr lang="it-IT" b="0" i="0" u="none" strike="noStrike" dirty="0" smtClean="0">
                <a:solidFill>
                  <a:srgbClr val="222222"/>
                </a:solidFill>
                <a:effectLst/>
                <a:latin typeface="Arial"/>
              </a:rPr>
              <a:t>, databile con relativa esattezza al </a:t>
            </a:r>
            <a:r>
              <a:rPr lang="it-IT" b="0" i="0" u="none" strike="noStrike" dirty="0" smtClean="0">
                <a:solidFill>
                  <a:srgbClr val="0645AD"/>
                </a:solidFill>
                <a:effectLst/>
                <a:latin typeface="Arial"/>
                <a:hlinkClick r:id="rId55" tooltip="280 a.C."/>
              </a:rPr>
              <a:t>280 a.C.</a:t>
            </a:r>
            <a:r>
              <a:rPr lang="it-IT" b="0" i="0" u="none" strike="noStrike" dirty="0" smtClean="0">
                <a:solidFill>
                  <a:srgbClr val="222222"/>
                </a:solidFill>
                <a:effectLst/>
                <a:latin typeface="Arial"/>
              </a:rPr>
              <a:t> Era l'unico ad avere un'elaborata decorazione di ispirazione architettonica. È infatti concepito a forma di altare, con una cassa sensibilmente rastremata, con modanature in basso e, nella parte superiore, con un fregio dorico con dentelli, </a:t>
            </a:r>
            <a:r>
              <a:rPr lang="it-IT" b="0" i="0" u="none" strike="noStrike" dirty="0" smtClean="0">
                <a:solidFill>
                  <a:srgbClr val="0645AD"/>
                </a:solidFill>
                <a:effectLst/>
                <a:latin typeface="Arial"/>
                <a:hlinkClick r:id="rId56" tooltip="Triglifi"/>
              </a:rPr>
              <a:t>triglifi</a:t>
            </a:r>
            <a:r>
              <a:rPr lang="it-IT" b="0" i="0" u="none" strike="noStrike" dirty="0" smtClean="0">
                <a:solidFill>
                  <a:srgbClr val="222222"/>
                </a:solidFill>
                <a:effectLst/>
                <a:latin typeface="Arial"/>
              </a:rPr>
              <a:t> e </a:t>
            </a:r>
            <a:r>
              <a:rPr lang="it-IT" b="0" i="0" u="none" strike="noStrike" dirty="0" smtClean="0">
                <a:solidFill>
                  <a:srgbClr val="0645AD"/>
                </a:solidFill>
                <a:effectLst/>
                <a:latin typeface="Arial"/>
                <a:hlinkClick r:id="rId57" tooltip="Metopa"/>
              </a:rPr>
              <a:t>metope</a:t>
            </a:r>
            <a:r>
              <a:rPr lang="it-IT" b="0" i="0" u="none" strike="noStrike" dirty="0" smtClean="0">
                <a:solidFill>
                  <a:srgbClr val="222222"/>
                </a:solidFill>
                <a:effectLst/>
                <a:latin typeface="Arial"/>
              </a:rPr>
              <a:t> decorate da rosette una diversa dall'altra. Il coperchio termina con due </a:t>
            </a:r>
            <a:r>
              <a:rPr lang="it-IT" b="0" i="0" u="none" strike="noStrike" dirty="0" smtClean="0">
                <a:solidFill>
                  <a:srgbClr val="0645AD"/>
                </a:solidFill>
                <a:effectLst/>
                <a:latin typeface="Arial"/>
                <a:hlinkClick r:id="rId58" tooltip="Pulvini"/>
              </a:rPr>
              <a:t>pulvini</a:t>
            </a:r>
            <a:r>
              <a:rPr lang="it-IT" b="0" i="0" u="none" strike="noStrike" dirty="0" smtClean="0">
                <a:solidFill>
                  <a:srgbClr val="222222"/>
                </a:solidFill>
                <a:effectLst/>
                <a:latin typeface="Arial"/>
              </a:rPr>
              <a:t> laterali che assomigliano di lato alle </a:t>
            </a:r>
            <a:r>
              <a:rPr lang="it-IT" b="0" i="0" u="none" strike="noStrike" dirty="0" smtClean="0">
                <a:solidFill>
                  <a:srgbClr val="0645AD"/>
                </a:solidFill>
                <a:effectLst/>
                <a:latin typeface="Arial"/>
                <a:hlinkClick r:id="rId59" tooltip="Volute"/>
              </a:rPr>
              <a:t>volute</a:t>
            </a:r>
            <a:r>
              <a:rPr lang="it-IT" b="0" i="0" u="none" strike="noStrike" dirty="0" smtClean="0">
                <a:solidFill>
                  <a:srgbClr val="222222"/>
                </a:solidFill>
                <a:effectLst/>
                <a:latin typeface="Arial"/>
              </a:rPr>
              <a:t> dell'ordine ionico. Inoltre sul fianco superiore si trova scolpito un oggetto cilindrico, terminante alle due estremità con </a:t>
            </a:r>
            <a:r>
              <a:rPr lang="it-IT" b="0" i="0" u="none" strike="noStrike" dirty="0" smtClean="0">
                <a:solidFill>
                  <a:srgbClr val="0645AD"/>
                </a:solidFill>
                <a:effectLst/>
                <a:latin typeface="Arial"/>
                <a:hlinkClick r:id="rId60" tooltip="Acanto (ornamento)"/>
              </a:rPr>
              <a:t>foglie di acanto</a:t>
            </a:r>
            <a:r>
              <a:rPr lang="it-IT" b="0" i="0" u="none" strike="noStrike" dirty="0" smtClean="0">
                <a:solidFill>
                  <a:srgbClr val="222222"/>
                </a:solidFill>
                <a:effectLst/>
                <a:latin typeface="Arial"/>
              </a:rPr>
              <a:t>. </a:t>
            </a:r>
          </a:p>
          <a:p>
            <a:pPr algn="l" rtl="0"/>
            <a:r>
              <a:rPr lang="it-IT" b="0" i="0" u="none" strike="noStrike" dirty="0" smtClean="0">
                <a:solidFill>
                  <a:srgbClr val="222222"/>
                </a:solidFill>
                <a:effectLst/>
                <a:latin typeface="Arial"/>
              </a:rPr>
              <a:t>La grande raffinatezza artistica del pezzo, con il gusto di mescolare gli stili (</a:t>
            </a:r>
            <a:r>
              <a:rPr lang="it-IT" b="0" i="0" u="none" strike="noStrike" dirty="0" smtClean="0">
                <a:solidFill>
                  <a:srgbClr val="0645AD"/>
                </a:solidFill>
                <a:effectLst/>
                <a:latin typeface="Arial"/>
                <a:hlinkClick r:id="rId61" tooltip="Ordine dorico"/>
              </a:rPr>
              <a:t>dorico</a:t>
            </a:r>
            <a:r>
              <a:rPr lang="it-IT" b="0" i="0" u="none" strike="noStrike" dirty="0" smtClean="0">
                <a:solidFill>
                  <a:srgbClr val="222222"/>
                </a:solidFill>
                <a:effectLst/>
                <a:latin typeface="Arial"/>
              </a:rPr>
              <a:t>, </a:t>
            </a:r>
            <a:r>
              <a:rPr lang="it-IT" b="0" i="0" u="none" strike="noStrike" dirty="0" smtClean="0">
                <a:solidFill>
                  <a:srgbClr val="0645AD"/>
                </a:solidFill>
                <a:effectLst/>
                <a:latin typeface="Arial"/>
                <a:hlinkClick r:id="rId62" tooltip="Ordine ionico"/>
              </a:rPr>
              <a:t>ionico</a:t>
            </a:r>
            <a:r>
              <a:rPr lang="it-IT" b="0" i="0" u="none" strike="noStrike" dirty="0" smtClean="0">
                <a:solidFill>
                  <a:srgbClr val="222222"/>
                </a:solidFill>
                <a:effectLst/>
                <a:latin typeface="Arial"/>
              </a:rPr>
              <a:t> e </a:t>
            </a:r>
            <a:r>
              <a:rPr lang="it-IT" b="0" i="0" u="none" strike="noStrike" dirty="0" smtClean="0">
                <a:solidFill>
                  <a:srgbClr val="0645AD"/>
                </a:solidFill>
                <a:effectLst/>
                <a:latin typeface="Arial"/>
                <a:hlinkClick r:id="rId63" tooltip="Ordine corinzio"/>
              </a:rPr>
              <a:t>corinzio</a:t>
            </a:r>
            <a:r>
              <a:rPr lang="it-IT" b="0" i="0" u="none" strike="noStrike" dirty="0" smtClean="0">
                <a:solidFill>
                  <a:srgbClr val="222222"/>
                </a:solidFill>
                <a:effectLst/>
                <a:latin typeface="Arial"/>
              </a:rPr>
              <a:t>) deriva da modelli della </a:t>
            </a:r>
            <a:r>
              <a:rPr lang="it-IT" b="0" i="0" u="none" strike="noStrike" dirty="0" smtClean="0">
                <a:solidFill>
                  <a:srgbClr val="0645AD"/>
                </a:solidFill>
                <a:effectLst/>
                <a:latin typeface="Arial"/>
                <a:hlinkClick r:id="rId64" tooltip="Magna Grecia"/>
              </a:rPr>
              <a:t>Magna Grecia</a:t>
            </a:r>
            <a:r>
              <a:rPr lang="it-IT" b="0" i="0" u="none" strike="noStrike" dirty="0" smtClean="0">
                <a:solidFill>
                  <a:srgbClr val="222222"/>
                </a:solidFill>
                <a:effectLst/>
                <a:latin typeface="Arial"/>
              </a:rPr>
              <a:t> o della </a:t>
            </a:r>
            <a:r>
              <a:rPr lang="it-IT" b="0" i="0" u="none" strike="noStrike" dirty="0" smtClean="0">
                <a:solidFill>
                  <a:srgbClr val="0645AD"/>
                </a:solidFill>
                <a:effectLst/>
                <a:latin typeface="Arial"/>
                <a:hlinkClick r:id="rId65" tooltip="Sicilia"/>
              </a:rPr>
              <a:t>Sicilia</a:t>
            </a:r>
            <a:r>
              <a:rPr lang="it-IT" b="0" i="0" u="none" strike="noStrike" dirty="0" smtClean="0">
                <a:solidFill>
                  <a:srgbClr val="222222"/>
                </a:solidFill>
                <a:effectLst/>
                <a:latin typeface="Arial"/>
              </a:rPr>
              <a:t> ed è una straordinaria testimonianza della precoce apertura all'</a:t>
            </a:r>
            <a:r>
              <a:rPr lang="it-IT" b="0" i="0" u="none" strike="noStrike" dirty="0" smtClean="0">
                <a:solidFill>
                  <a:srgbClr val="0645AD"/>
                </a:solidFill>
                <a:effectLst/>
                <a:latin typeface="Arial"/>
                <a:hlinkClick r:id="rId66" tooltip="Ellenismo"/>
              </a:rPr>
              <a:t>ellenismo</a:t>
            </a:r>
            <a:r>
              <a:rPr lang="it-IT" b="0" i="0" u="none" strike="noStrike" dirty="0" smtClean="0">
                <a:solidFill>
                  <a:srgbClr val="222222"/>
                </a:solidFill>
                <a:effectLst/>
                <a:latin typeface="Arial"/>
              </a:rPr>
              <a:t> nel circolo degli Scipioni. </a:t>
            </a:r>
          </a:p>
          <a:p>
            <a:pPr algn="l" rtl="0"/>
            <a:r>
              <a:rPr lang="it-IT" b="0" i="0" u="none" strike="noStrike" dirty="0" smtClean="0">
                <a:solidFill>
                  <a:srgbClr val="222222"/>
                </a:solidFill>
                <a:effectLst/>
                <a:latin typeface="Arial"/>
              </a:rPr>
              <a:t>Oltre all'elogio scolpito sulla cassa, il coperchio presenta sulla fronte un'iscrizione dipinta con il patronimico del defunto ([L(</a:t>
            </a:r>
            <a:r>
              <a:rPr lang="it-IT" b="0" i="0" u="none" strike="noStrike" dirty="0" err="1" smtClean="0">
                <a:solidFill>
                  <a:srgbClr val="222222"/>
                </a:solidFill>
                <a:effectLst/>
                <a:latin typeface="Arial"/>
              </a:rPr>
              <a:t>UCIOS</a:t>
            </a:r>
            <a:r>
              <a:rPr lang="it-IT" b="0" i="0" u="none" strike="noStrike" dirty="0" smtClean="0">
                <a:solidFill>
                  <a:srgbClr val="222222"/>
                </a:solidFill>
                <a:effectLst/>
                <a:latin typeface="Arial"/>
              </a:rPr>
              <a:t>) </a:t>
            </a:r>
            <a:r>
              <a:rPr lang="it-IT" b="0" i="0" u="none" strike="noStrike" dirty="0" err="1" smtClean="0">
                <a:solidFill>
                  <a:srgbClr val="222222"/>
                </a:solidFill>
                <a:effectLst/>
                <a:latin typeface="Arial"/>
              </a:rPr>
              <a:t>CORNELI</a:t>
            </a:r>
            <a:r>
              <a:rPr lang="it-IT" b="0" i="0" u="none" strike="noStrike" dirty="0" smtClean="0">
                <a:solidFill>
                  <a:srgbClr val="222222"/>
                </a:solidFill>
                <a:effectLst/>
                <a:latin typeface="Arial"/>
              </a:rPr>
              <a:t>]O(S) CN(EI) F(</a:t>
            </a:r>
            <a:r>
              <a:rPr lang="it-IT" b="0" i="0" u="none" strike="noStrike" dirty="0" err="1" smtClean="0">
                <a:solidFill>
                  <a:srgbClr val="222222"/>
                </a:solidFill>
                <a:effectLst/>
                <a:latin typeface="Arial"/>
              </a:rPr>
              <a:t>ILIOS</a:t>
            </a:r>
            <a:r>
              <a:rPr lang="it-IT" b="0" i="0" u="none" strike="noStrike" dirty="0" smtClean="0">
                <a:solidFill>
                  <a:srgbClr val="222222"/>
                </a:solidFill>
                <a:effectLst/>
                <a:latin typeface="Arial"/>
              </a:rPr>
              <a:t>) SCIPIO). </a:t>
            </a:r>
          </a:p>
          <a:p>
            <a:pPr algn="l" rtl="0"/>
            <a:r>
              <a:rPr lang="it-IT" b="0" i="0" u="none" strike="noStrike" dirty="0" smtClean="0">
                <a:solidFill>
                  <a:srgbClr val="222222"/>
                </a:solidFill>
                <a:effectLst/>
                <a:latin typeface="Arial"/>
              </a:rPr>
              <a:t>È discussa la cronologia relativa delle tre iscrizioni (quella erasa sulla cassa, l'"</a:t>
            </a:r>
            <a:r>
              <a:rPr lang="it-IT" b="0" i="0" u="none" strike="noStrike" dirty="0" err="1" smtClean="0">
                <a:solidFill>
                  <a:srgbClr val="222222"/>
                </a:solidFill>
                <a:effectLst/>
                <a:latin typeface="Arial"/>
              </a:rPr>
              <a:t>elogium</a:t>
            </a:r>
            <a:r>
              <a:rPr lang="it-IT" b="0" i="0" u="none" strike="noStrike" dirty="0" smtClean="0">
                <a:solidFill>
                  <a:srgbClr val="222222"/>
                </a:solidFill>
                <a:effectLst/>
                <a:latin typeface="Arial"/>
              </a:rPr>
              <a:t>" ancora leggibile sulla cassa ed il patronimico dipinto sul coperchio). Secondo il </a:t>
            </a:r>
            <a:r>
              <a:rPr lang="it-IT" b="0" i="0" u="none" strike="noStrike" dirty="0" err="1" smtClean="0">
                <a:solidFill>
                  <a:srgbClr val="222222"/>
                </a:solidFill>
                <a:effectLst/>
                <a:latin typeface="Arial"/>
              </a:rPr>
              <a:t>Wölfflin</a:t>
            </a:r>
            <a:r>
              <a:rPr lang="it-IT" b="0" i="0" u="none" strike="noStrike" dirty="0" smtClean="0">
                <a:solidFill>
                  <a:srgbClr val="222222"/>
                </a:solidFill>
                <a:effectLst/>
                <a:latin typeface="Arial"/>
              </a:rPr>
              <a:t>, si dovrebbe riconoscere una triplice successione: l'iscrizione dipinta sarebbe quella originaria (databile al 270 a.C. </a:t>
            </a:r>
            <a:r>
              <a:rPr lang="it-IT" b="0" i="0" u="none" strike="noStrike" dirty="0" err="1" smtClean="0">
                <a:solidFill>
                  <a:srgbClr val="222222"/>
                </a:solidFill>
                <a:effectLst/>
                <a:latin typeface="Arial"/>
              </a:rPr>
              <a:t>ca</a:t>
            </a:r>
            <a:r>
              <a:rPr lang="it-IT" b="0" i="0" u="none" strike="noStrike" dirty="0" smtClean="0">
                <a:solidFill>
                  <a:srgbClr val="222222"/>
                </a:solidFill>
                <a:effectLst/>
                <a:latin typeface="Arial"/>
              </a:rPr>
              <a:t>.) a cui se ne sarebbe aggiunta una contenente i soli dati onomastici e le cariche (incisa sulla cassa intorno al 200 a.C.), erasa per far posto all'elogio (intorno al 190). Del tutto differente la ricostruzione proposta da </a:t>
            </a:r>
            <a:r>
              <a:rPr lang="it-IT" b="0" i="0" u="none" strike="noStrike" dirty="0" err="1" smtClean="0">
                <a:solidFill>
                  <a:srgbClr val="0645AD"/>
                </a:solidFill>
                <a:effectLst/>
                <a:latin typeface="Arial"/>
                <a:hlinkClick r:id="rId67" tooltip="Filippo Coarelli"/>
              </a:rPr>
              <a:t>Coarelli</a:t>
            </a:r>
            <a:r>
              <a:rPr lang="it-IT" b="0" i="0" u="none" strike="noStrike" dirty="0" smtClean="0">
                <a:solidFill>
                  <a:srgbClr val="222222"/>
                </a:solidFill>
                <a:effectLst/>
                <a:latin typeface="Arial"/>
              </a:rPr>
              <a:t>, secondo il quale la più antica iscrizione (270 a.C. </a:t>
            </a:r>
            <a:r>
              <a:rPr lang="it-IT" b="0" i="0" u="none" strike="noStrike" dirty="0" err="1" smtClean="0">
                <a:solidFill>
                  <a:srgbClr val="222222"/>
                </a:solidFill>
                <a:effectLst/>
                <a:latin typeface="Arial"/>
              </a:rPr>
              <a:t>ca</a:t>
            </a:r>
            <a:r>
              <a:rPr lang="it-IT" b="0" i="0" u="none" strike="noStrike" dirty="0" smtClean="0">
                <a:solidFill>
                  <a:srgbClr val="222222"/>
                </a:solidFill>
                <a:effectLst/>
                <a:latin typeface="Arial"/>
              </a:rPr>
              <a:t>.) sarebbe quella scalpellata, trascritta sul coperchio intorno al 190 a.C. per far posto all'elogio: questo intervento potrebbe essere stato commissionato da </a:t>
            </a:r>
            <a:r>
              <a:rPr lang="it-IT" b="0" i="0" u="none" strike="noStrike" dirty="0" smtClean="0">
                <a:solidFill>
                  <a:srgbClr val="0645AD"/>
                </a:solidFill>
                <a:effectLst/>
                <a:latin typeface="Arial"/>
                <a:hlinkClick r:id="rId68" tooltip="Scipione l'Africano"/>
              </a:rPr>
              <a:t>Scipione l'Africano</a:t>
            </a:r>
            <a:r>
              <a:rPr lang="it-IT" b="0" i="0" u="none" strike="noStrike" dirty="0" smtClean="0">
                <a:solidFill>
                  <a:srgbClr val="222222"/>
                </a:solidFill>
                <a:effectLst/>
                <a:latin typeface="Arial"/>
              </a:rPr>
              <a:t>. È probabile che nel corso di una delle trascrizioni si sia incorsi nell'errore di attribuire a Scipione il trionfo sui Lucani, mentre Livio parla dell'assegnazione allo stesso dell'incarico provinciale in </a:t>
            </a:r>
            <a:r>
              <a:rPr lang="it-IT" b="0" i="0" u="none" strike="noStrike" dirty="0" smtClean="0">
                <a:solidFill>
                  <a:srgbClr val="0645AD"/>
                </a:solidFill>
                <a:effectLst/>
                <a:latin typeface="Arial"/>
                <a:hlinkClick r:id="rId69" tooltip="Etruria"/>
              </a:rPr>
              <a:t>Etruria</a:t>
            </a:r>
            <a:r>
              <a:rPr lang="it-IT" b="0" i="0" u="none" strike="noStrike" dirty="0" smtClean="0">
                <a:solidFill>
                  <a:srgbClr val="222222"/>
                </a:solidFill>
                <a:effectLst/>
                <a:latin typeface="Arial"/>
              </a:rPr>
              <a:t>.</a:t>
            </a:r>
            <a:r>
              <a:rPr lang="it-IT" b="0" i="0" u="none" strike="noStrike" baseline="30000" dirty="0" smtClean="0">
                <a:solidFill>
                  <a:srgbClr val="0645AD"/>
                </a:solidFill>
                <a:effectLst/>
                <a:latin typeface="Arial"/>
                <a:hlinkClick r:id="rId70"/>
              </a:rPr>
              <a:t>[5]</a:t>
            </a:r>
            <a:r>
              <a:rPr lang="it-IT" b="0" i="0" u="none" strike="noStrike" dirty="0" smtClean="0">
                <a:solidFill>
                  <a:srgbClr val="222222"/>
                </a:solidFill>
                <a:effectLst/>
                <a:latin typeface="Arial"/>
              </a:rPr>
              <a:t> La fonte archeologica insieme a quella </a:t>
            </a:r>
            <a:r>
              <a:rPr lang="it-IT" b="0" i="0" u="none" strike="noStrike" dirty="0" smtClean="0">
                <a:solidFill>
                  <a:srgbClr val="0645AD"/>
                </a:solidFill>
                <a:effectLst/>
                <a:latin typeface="Arial"/>
                <a:hlinkClick r:id="rId71" tooltip="Storia dell'arte"/>
              </a:rPr>
              <a:t>storico artistica</a:t>
            </a:r>
            <a:r>
              <a:rPr lang="it-IT" b="0" i="0" u="none" strike="noStrike" dirty="0" smtClean="0">
                <a:solidFill>
                  <a:srgbClr val="222222"/>
                </a:solidFill>
                <a:effectLst/>
                <a:latin typeface="Arial"/>
              </a:rPr>
              <a:t> e </a:t>
            </a:r>
            <a:r>
              <a:rPr lang="it-IT" b="0" i="0" u="none" strike="noStrike" dirty="0" smtClean="0">
                <a:solidFill>
                  <a:srgbClr val="0645AD"/>
                </a:solidFill>
                <a:effectLst/>
                <a:latin typeface="Arial"/>
                <a:hlinkClick r:id="rId72" tooltip="Epigrafia"/>
              </a:rPr>
              <a:t>epigrafica</a:t>
            </a:r>
            <a:r>
              <a:rPr lang="it-IT" b="0" i="0" u="none" strike="noStrike" dirty="0" smtClean="0">
                <a:solidFill>
                  <a:srgbClr val="222222"/>
                </a:solidFill>
                <a:effectLst/>
                <a:latin typeface="Arial"/>
              </a:rPr>
              <a:t> sembra contraddire quella letteraria. </a:t>
            </a:r>
          </a:p>
          <a:p>
            <a:pPr algn="l" rtl="0"/>
            <a:r>
              <a:rPr lang="it-IT" b="0" i="0" u="none" strike="noStrike" dirty="0" smtClean="0">
                <a:solidFill>
                  <a:srgbClr val="000000"/>
                </a:solidFill>
                <a:effectLst/>
                <a:latin typeface="&amp;quot"/>
              </a:rPr>
              <a:t>Note</a:t>
            </a:r>
            <a:r>
              <a:rPr lang="it-IT" b="0" i="0" u="none" strike="noStrike" dirty="0" smtClean="0">
                <a:solidFill>
                  <a:srgbClr val="54595D"/>
                </a:solidFill>
                <a:effectLst/>
                <a:latin typeface="Arial"/>
              </a:rPr>
              <a:t>[</a:t>
            </a:r>
            <a:r>
              <a:rPr lang="it-IT" b="0" i="0" u="none" strike="noStrike" dirty="0" smtClean="0">
                <a:solidFill>
                  <a:srgbClr val="0645AD"/>
                </a:solidFill>
                <a:effectLst/>
                <a:latin typeface="Arial"/>
                <a:hlinkClick r:id="rId73" tooltip="Modifica la sezione Note"/>
              </a:rPr>
              <a:t>modifica</a:t>
            </a:r>
            <a:r>
              <a:rPr lang="it-IT" b="0" i="0" u="none" strike="noStrike" dirty="0" smtClean="0">
                <a:solidFill>
                  <a:srgbClr val="54595D"/>
                </a:solidFill>
                <a:effectLst/>
                <a:latin typeface="Arial"/>
              </a:rPr>
              <a:t> | </a:t>
            </a:r>
            <a:r>
              <a:rPr lang="it-IT" b="0" i="0" u="none" strike="noStrike" dirty="0" smtClean="0">
                <a:solidFill>
                  <a:srgbClr val="0645AD"/>
                </a:solidFill>
                <a:effectLst/>
                <a:latin typeface="Arial"/>
                <a:hlinkClick r:id="rId74" tooltip="Modifica la sezione Note"/>
              </a:rPr>
              <a:t>modifica </a:t>
            </a:r>
            <a:r>
              <a:rPr lang="it-IT" b="0" i="0" u="none" strike="noStrike" dirty="0" err="1" smtClean="0">
                <a:solidFill>
                  <a:srgbClr val="0645AD"/>
                </a:solidFill>
                <a:effectLst/>
                <a:latin typeface="Arial"/>
                <a:hlinkClick r:id="rId74" tooltip="Modifica la sezione Note"/>
              </a:rPr>
              <a:t>wikitesto</a:t>
            </a:r>
            <a:r>
              <a:rPr lang="it-IT" b="0" i="0" u="none" strike="noStrike" dirty="0" smtClean="0">
                <a:solidFill>
                  <a:srgbClr val="54595D"/>
                </a:solidFill>
                <a:effectLst/>
                <a:latin typeface="Arial"/>
              </a:rPr>
              <a:t>]</a:t>
            </a:r>
            <a:endParaRPr lang="it-IT" b="0" i="0" u="none" strike="noStrike" dirty="0" smtClean="0">
              <a:solidFill>
                <a:srgbClr val="000000"/>
              </a:solidFill>
              <a:effectLst/>
              <a:latin typeface="&amp;quot"/>
            </a:endParaRPr>
          </a:p>
          <a:p>
            <a:endParaRPr lang="it-IT" dirty="0"/>
          </a:p>
        </p:txBody>
      </p:sp>
      <p:sp>
        <p:nvSpPr>
          <p:cNvPr id="4" name="Segnaposto numero diapositiva 3"/>
          <p:cNvSpPr>
            <a:spLocks noGrp="1"/>
          </p:cNvSpPr>
          <p:nvPr>
            <p:ph type="sldNum" sz="quarter" idx="10"/>
          </p:nvPr>
        </p:nvSpPr>
        <p:spPr/>
        <p:txBody>
          <a:bodyPr/>
          <a:lstStyle/>
          <a:p>
            <a:fld id="{39FA0DB0-BB6D-4C12-9310-0ECF1B091C65}" type="slidenum">
              <a:rPr lang="it-IT" smtClean="0"/>
              <a:t>1</a:t>
            </a:fld>
            <a:endParaRPr lang="it-IT"/>
          </a:p>
        </p:txBody>
      </p:sp>
    </p:spTree>
    <p:extLst>
      <p:ext uri="{BB962C8B-B14F-4D97-AF65-F5344CB8AC3E}">
        <p14:creationId xmlns:p14="http://schemas.microsoft.com/office/powerpoint/2010/main" val="306127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b="1" i="0" u="none" strike="noStrike" dirty="0" smtClean="0">
                <a:solidFill>
                  <a:srgbClr val="313130"/>
                </a:solidFill>
                <a:effectLst/>
                <a:latin typeface="open_sanssemibold"/>
              </a:rPr>
              <a:t>Sarcofago di Scipione Barbato</a:t>
            </a:r>
            <a:endParaRPr lang="it-IT" b="0" i="0" u="none" strike="noStrike" dirty="0" smtClean="0">
              <a:solidFill>
                <a:srgbClr val="313130"/>
              </a:solidFill>
              <a:effectLst/>
              <a:latin typeface="open_sanssemibold"/>
            </a:endParaRPr>
          </a:p>
          <a:p>
            <a:pPr algn="l"/>
            <a:r>
              <a:rPr lang="it-IT" b="0" i="0" u="none" strike="noStrike" dirty="0" smtClean="0">
                <a:solidFill>
                  <a:srgbClr val="313130"/>
                </a:solidFill>
                <a:effectLst/>
                <a:latin typeface="open_sansregular"/>
              </a:rPr>
              <a:t>Il sarcofago in peperino, sagomato a forma di altare con volute ioniche ai lati del coperchio e un fregio dorico sulla cassa, segue modelli ellenistici dell’Italia meridionale. È il più antico e monumentale tra i sarcofagi del sepolcro della potente famiglia repubblicana degli Scipioni e accolse le spoglie del suo probabile fondatore, Lucio Cornelio Scipione Barbato, avo del trionfatore della seconda guerra punica Scipione l’Africano. Il defunto, console nel 298 a.C., è ricordato dall’iscrizione dipinta in rosso sul coperchio e dall’elogio inciso sulla cassa. Quest’ultimo celebra il suo valore e ne enumera le cariche (console, censore, edile) e le conquiste nel Sannio e in Lucania, antiche regioni pressoché corrispondenti a Molise e Basilicata. Il sarcofago è databile al 280-270 a.C., mentre agli inizi del II sec. a.C. risale l’elogio, preceduto da un testo più antico eraso. Discussa è la successione cronologica delle tre iscrizioni.</a:t>
            </a:r>
          </a:p>
          <a:p>
            <a:pPr algn="l"/>
            <a:r>
              <a:rPr lang="it-IT" b="0" i="0" u="none" strike="noStrike" dirty="0" err="1" smtClean="0">
                <a:solidFill>
                  <a:srgbClr val="313130"/>
                </a:solidFill>
                <a:effectLst/>
                <a:latin typeface="open_sansregular"/>
              </a:rPr>
              <a:t>Inv</a:t>
            </a:r>
            <a:r>
              <a:rPr lang="it-IT" b="0" i="0" u="none" strike="noStrike" dirty="0" smtClean="0">
                <a:solidFill>
                  <a:srgbClr val="313130"/>
                </a:solidFill>
                <a:effectLst/>
                <a:latin typeface="open_sansregular"/>
              </a:rPr>
              <a:t>. 1191</a:t>
            </a:r>
          </a:p>
          <a:p>
            <a:pPr algn="l"/>
            <a:r>
              <a:rPr lang="it-IT" b="0" i="0" u="none" strike="noStrike" cap="all" dirty="0" smtClean="0">
                <a:solidFill>
                  <a:srgbClr val="313130"/>
                </a:solidFill>
                <a:effectLst/>
                <a:latin typeface="open_sansregular"/>
                <a:hlinkClick r:id="rId3" tooltip="Tutti i Capolavori"/>
              </a:rPr>
              <a:t>Tutti i Capolavori</a:t>
            </a:r>
            <a:r>
              <a:rPr lang="it-IT" b="0" i="0" u="none" strike="noStrike" dirty="0" smtClean="0">
                <a:solidFill>
                  <a:srgbClr val="313130"/>
                </a:solidFill>
                <a:effectLst/>
                <a:latin typeface="open_sansregular"/>
              </a:rPr>
              <a:t> </a:t>
            </a:r>
          </a:p>
          <a:p>
            <a:pPr algn="l" fontAlgn="base"/>
            <a:r>
              <a:rPr lang="it-IT" b="0" i="0" u="none" strike="noStrike" dirty="0" smtClean="0">
                <a:solidFill>
                  <a:srgbClr val="8E8F92"/>
                </a:solidFill>
                <a:effectLst/>
                <a:latin typeface="open_sansregular"/>
                <a:hlinkClick r:id="rId4" tooltip="Stampa"/>
              </a:rPr>
              <a:t>Stampa</a:t>
            </a:r>
            <a:r>
              <a:rPr lang="it-IT" b="0" i="0" u="none" strike="noStrike" dirty="0" smtClean="0">
                <a:solidFill>
                  <a:srgbClr val="313130"/>
                </a:solidFill>
                <a:effectLst/>
                <a:latin typeface="open_sansregular"/>
              </a:rPr>
              <a:t> </a:t>
            </a:r>
            <a:r>
              <a:rPr lang="it-IT" b="0" i="0" u="none" strike="noStrike" dirty="0" smtClean="0">
                <a:solidFill>
                  <a:srgbClr val="8E8F92"/>
                </a:solidFill>
                <a:effectLst/>
                <a:latin typeface="open_sansregular"/>
              </a:rPr>
              <a:t>Condividi</a:t>
            </a:r>
          </a:p>
          <a:p>
            <a:pPr algn="l">
              <a:buFont typeface="Arial"/>
              <a:buChar char="•"/>
            </a:pPr>
            <a:r>
              <a:rPr lang="it-IT" b="0" i="0" u="none" strike="noStrike" dirty="0" smtClean="0">
                <a:solidFill>
                  <a:srgbClr val="8E8F92"/>
                </a:solidFill>
                <a:effectLst/>
                <a:latin typeface="open_sansregular"/>
                <a:hlinkClick r:id="rId4" tooltip="Aggiungi ai Preferiti"/>
              </a:rPr>
              <a:t>Aggiungi ai Preferiti</a:t>
            </a:r>
            <a:r>
              <a:rPr lang="it-IT" b="0" i="0" u="none" strike="noStrike" dirty="0" smtClean="0">
                <a:solidFill>
                  <a:srgbClr val="313130"/>
                </a:solidFill>
                <a:effectLst/>
                <a:latin typeface="open_sansregular"/>
              </a:rPr>
              <a:t> </a:t>
            </a:r>
            <a:r>
              <a:rPr lang="it-IT" b="0" i="0" u="none" strike="noStrike" dirty="0" smtClean="0">
                <a:solidFill>
                  <a:srgbClr val="8E8F92"/>
                </a:solidFill>
                <a:effectLst/>
                <a:latin typeface="open_sansregular"/>
              </a:rPr>
              <a:t>Zoom </a:t>
            </a:r>
            <a:r>
              <a:rPr lang="it-IT" b="1" i="0" u="none" strike="noStrike" dirty="0" smtClean="0">
                <a:solidFill>
                  <a:srgbClr val="313130"/>
                </a:solidFill>
                <a:effectLst/>
                <a:latin typeface="open_sansregular"/>
                <a:hlinkClick r:id="rId4"/>
              </a:rPr>
              <a:t>A</a:t>
            </a:r>
            <a:endParaRPr lang="it-IT" b="0" i="0" u="none" strike="noStrike" dirty="0" smtClean="0">
              <a:solidFill>
                <a:srgbClr val="8E8F92"/>
              </a:solidFill>
              <a:effectLst/>
              <a:latin typeface="open_sansregular"/>
            </a:endParaRPr>
          </a:p>
          <a:p>
            <a:pPr algn="l">
              <a:buFont typeface="Arial"/>
              <a:buChar char="•"/>
            </a:pPr>
            <a:r>
              <a:rPr lang="it-IT" b="0" i="0" u="none" strike="noStrike" dirty="0" smtClean="0">
                <a:solidFill>
                  <a:srgbClr val="313130"/>
                </a:solidFill>
                <a:effectLst/>
                <a:latin typeface="open_sansregular"/>
                <a:hlinkClick r:id="rId4"/>
              </a:rPr>
              <a:t>A</a:t>
            </a:r>
            <a:endParaRPr lang="it-IT" b="0" i="0" u="none" strike="noStrike" dirty="0" smtClean="0">
              <a:solidFill>
                <a:srgbClr val="8E8F92"/>
              </a:solidFill>
              <a:effectLst/>
              <a:latin typeface="open_sansregular"/>
            </a:endParaRPr>
          </a:p>
          <a:p>
            <a:pPr algn="l">
              <a:buFont typeface="Arial"/>
              <a:buChar char="•"/>
            </a:pPr>
            <a:r>
              <a:rPr lang="it-IT" b="0" i="0" u="none" strike="noStrike" dirty="0" smtClean="0">
                <a:solidFill>
                  <a:srgbClr val="313130"/>
                </a:solidFill>
                <a:effectLst/>
                <a:latin typeface="open_sansregular"/>
                <a:hlinkClick r:id="rId4"/>
              </a:rPr>
              <a:t>A</a:t>
            </a:r>
            <a:endParaRPr lang="it-IT" b="0" i="0" u="none" strike="noStrike" dirty="0" smtClean="0">
              <a:solidFill>
                <a:srgbClr val="8E8F92"/>
              </a:solidFill>
              <a:effectLst/>
              <a:latin typeface="open_sansregular"/>
            </a:endParaRPr>
          </a:p>
          <a:p>
            <a:pPr algn="l"/>
            <a:r>
              <a:rPr lang="it-IT" b="0" i="0" u="none" strike="noStrike" dirty="0" err="1" smtClean="0">
                <a:solidFill>
                  <a:srgbClr val="313130"/>
                </a:solidFill>
                <a:effectLst/>
                <a:latin typeface="open_sanssemibold"/>
              </a:rPr>
              <a:t>Breadcrumb</a:t>
            </a:r>
            <a:endParaRPr lang="it-IT" b="0" i="0" u="none" strike="noStrike" dirty="0" smtClean="0">
              <a:solidFill>
                <a:srgbClr val="313130"/>
              </a:solidFill>
              <a:effectLst/>
              <a:latin typeface="open_sanssemibold"/>
            </a:endParaRPr>
          </a:p>
          <a:p>
            <a:pPr algn="l">
              <a:buFont typeface="Arial"/>
              <a:buChar char="•"/>
            </a:pPr>
            <a:r>
              <a:rPr lang="it-IT" b="0" i="0" u="none" strike="noStrike" dirty="0" smtClean="0">
                <a:solidFill>
                  <a:srgbClr val="3B3B3A"/>
                </a:solidFill>
                <a:effectLst/>
                <a:latin typeface="open_sanslight"/>
                <a:hlinkClick r:id="rId5" tooltip="Home"/>
              </a:rPr>
              <a:t>Home </a:t>
            </a:r>
            <a:endParaRPr lang="it-IT" b="0" i="0" u="none" strike="noStrike" dirty="0" smtClean="0">
              <a:solidFill>
                <a:srgbClr val="3B3B3A"/>
              </a:solidFill>
              <a:effectLst/>
              <a:latin typeface="open_sanslight"/>
            </a:endParaRPr>
          </a:p>
          <a:p>
            <a:pPr algn="l">
              <a:buFont typeface="Arial"/>
              <a:buChar char="•"/>
            </a:pPr>
            <a:r>
              <a:rPr lang="it-IT" b="0" i="0" u="none" strike="noStrike" dirty="0" smtClean="0">
                <a:solidFill>
                  <a:srgbClr val="3B3B3A"/>
                </a:solidFill>
                <a:effectLst/>
                <a:latin typeface="open_sanslight"/>
                <a:hlinkClick r:id="rId6" tooltip="Collezioni"/>
              </a:rPr>
              <a:t>Collezioni </a:t>
            </a:r>
            <a:endParaRPr lang="it-IT" b="0" i="0" u="none" strike="noStrike" dirty="0" smtClean="0">
              <a:solidFill>
                <a:srgbClr val="3B3B3A"/>
              </a:solidFill>
              <a:effectLst/>
              <a:latin typeface="open_sanslight"/>
            </a:endParaRPr>
          </a:p>
          <a:p>
            <a:pPr algn="l">
              <a:buFont typeface="Arial"/>
              <a:buChar char="•"/>
            </a:pPr>
            <a:r>
              <a:rPr lang="it-IT" b="0" i="0" u="none" strike="noStrike" dirty="0" smtClean="0">
                <a:solidFill>
                  <a:srgbClr val="3B3B3A"/>
                </a:solidFill>
                <a:effectLst/>
                <a:latin typeface="open_sanslight"/>
                <a:hlinkClick r:id="rId7" tooltip="Musei"/>
              </a:rPr>
              <a:t>Musei </a:t>
            </a:r>
            <a:endParaRPr lang="it-IT" b="0" i="0" u="none" strike="noStrike" dirty="0" smtClean="0">
              <a:solidFill>
                <a:srgbClr val="3B3B3A"/>
              </a:solidFill>
              <a:effectLst/>
              <a:latin typeface="open_sanslight"/>
            </a:endParaRPr>
          </a:p>
          <a:p>
            <a:pPr algn="l">
              <a:buFont typeface="Arial"/>
              <a:buChar char="•"/>
            </a:pPr>
            <a:r>
              <a:rPr lang="it-IT" b="0" i="0" u="none" strike="noStrike" dirty="0" smtClean="0">
                <a:solidFill>
                  <a:srgbClr val="3B3B3A"/>
                </a:solidFill>
                <a:effectLst/>
                <a:latin typeface="open_sanslight"/>
                <a:hlinkClick r:id="rId8" tooltip="Museo Pio Clementino"/>
              </a:rPr>
              <a:t>Museo Pio Clementino </a:t>
            </a:r>
            <a:endParaRPr lang="it-IT" b="0" i="0" u="none" strike="noStrike" dirty="0" smtClean="0">
              <a:solidFill>
                <a:srgbClr val="3B3B3A"/>
              </a:solidFill>
              <a:effectLst/>
              <a:latin typeface="open_sanslight"/>
            </a:endParaRPr>
          </a:p>
          <a:p>
            <a:pPr algn="l"/>
            <a:r>
              <a:rPr lang="it-IT" b="0" i="0" u="none" strike="noStrike" dirty="0" smtClean="0">
                <a:solidFill>
                  <a:srgbClr val="3B3B3A"/>
                </a:solidFill>
                <a:effectLst/>
                <a:latin typeface="open_sanssemibold"/>
              </a:rPr>
              <a:t>Lingua</a:t>
            </a:r>
          </a:p>
          <a:p>
            <a:pPr algn="l">
              <a:buFont typeface="Arial"/>
              <a:buChar char="•"/>
            </a:pPr>
            <a:r>
              <a:rPr lang="it-IT" b="0" i="0" u="none" strike="noStrike" dirty="0" smtClean="0">
                <a:solidFill>
                  <a:srgbClr val="3B3B3A"/>
                </a:solidFill>
                <a:effectLst/>
                <a:latin typeface="open_sanslight"/>
                <a:hlinkClick r:id="rId5" tooltip="Italiano"/>
              </a:rPr>
              <a:t>Italiano</a:t>
            </a:r>
            <a:r>
              <a:rPr lang="it-IT" b="0" i="0" u="none" strike="noStrike" dirty="0" smtClean="0">
                <a:solidFill>
                  <a:srgbClr val="313130"/>
                </a:solidFill>
                <a:effectLst/>
                <a:latin typeface="open_sansregular"/>
              </a:rPr>
              <a:t> </a:t>
            </a:r>
          </a:p>
          <a:p>
            <a:pPr algn="l">
              <a:buFont typeface="Arial"/>
              <a:buChar char="•"/>
            </a:pPr>
            <a:r>
              <a:rPr lang="it-IT" b="0" i="0" u="none" strike="noStrike" dirty="0" smtClean="0">
                <a:solidFill>
                  <a:srgbClr val="3B3B3A"/>
                </a:solidFill>
                <a:effectLst/>
                <a:latin typeface="open_sanslight"/>
                <a:hlinkClick r:id="rId9" tooltip="English"/>
              </a:rPr>
              <a:t>English</a:t>
            </a:r>
            <a:r>
              <a:rPr lang="it-IT" b="0" i="0" u="none" strike="noStrike" dirty="0" smtClean="0">
                <a:solidFill>
                  <a:srgbClr val="313130"/>
                </a:solidFill>
                <a:effectLst/>
                <a:latin typeface="open_sansregular"/>
              </a:rPr>
              <a:t> </a:t>
            </a:r>
          </a:p>
          <a:p>
            <a:pPr algn="l">
              <a:buFont typeface="Arial"/>
              <a:buChar char="•"/>
            </a:pPr>
            <a:r>
              <a:rPr lang="it-IT" b="0" i="0" u="none" strike="noStrike" dirty="0" err="1" smtClean="0">
                <a:solidFill>
                  <a:srgbClr val="3B3B3A"/>
                </a:solidFill>
                <a:effectLst/>
                <a:latin typeface="open_sanslight"/>
                <a:hlinkClick r:id="rId10" tooltip="Español"/>
              </a:rPr>
              <a:t>Español</a:t>
            </a:r>
            <a:r>
              <a:rPr lang="it-IT" b="0" i="0" u="none" strike="noStrike" dirty="0" smtClean="0">
                <a:solidFill>
                  <a:srgbClr val="313130"/>
                </a:solidFill>
                <a:effectLst/>
                <a:latin typeface="open_sansregular"/>
              </a:rPr>
              <a:t> </a:t>
            </a:r>
          </a:p>
          <a:p>
            <a:pPr algn="l">
              <a:buFont typeface="Arial"/>
              <a:buChar char="•"/>
            </a:pPr>
            <a:r>
              <a:rPr lang="it-IT" b="0" i="0" u="none" strike="noStrike" dirty="0" err="1" smtClean="0">
                <a:solidFill>
                  <a:srgbClr val="3B3B3A"/>
                </a:solidFill>
                <a:effectLst/>
                <a:latin typeface="open_sanslight"/>
                <a:hlinkClick r:id="rId11" tooltip="Deutsch"/>
              </a:rPr>
              <a:t>Deutsch</a:t>
            </a:r>
            <a:r>
              <a:rPr lang="it-IT" b="0" i="0" u="none" strike="noStrike" dirty="0" smtClean="0">
                <a:solidFill>
                  <a:srgbClr val="313130"/>
                </a:solidFill>
                <a:effectLst/>
                <a:latin typeface="open_sansregular"/>
              </a:rPr>
              <a:t> </a:t>
            </a:r>
          </a:p>
          <a:p>
            <a:pPr algn="l">
              <a:buFont typeface="Arial"/>
              <a:buChar char="•"/>
            </a:pPr>
            <a:r>
              <a:rPr lang="it-IT" b="0" i="0" u="none" strike="noStrike" dirty="0" err="1" smtClean="0">
                <a:solidFill>
                  <a:srgbClr val="3B3B3A"/>
                </a:solidFill>
                <a:effectLst/>
                <a:latin typeface="open_sanslight"/>
                <a:hlinkClick r:id="rId12" tooltip="Français"/>
              </a:rPr>
              <a:t>Français</a:t>
            </a:r>
            <a:r>
              <a:rPr lang="it-IT" b="0" i="0" u="none" strike="noStrike" dirty="0" smtClean="0">
                <a:solidFill>
                  <a:srgbClr val="313130"/>
                </a:solidFill>
                <a:effectLst/>
                <a:latin typeface="open_sansregular"/>
              </a:rPr>
              <a:t> </a:t>
            </a:r>
          </a:p>
          <a:p>
            <a:r>
              <a:rPr lang="it-IT" b="0" i="0" dirty="0" smtClean="0">
                <a:effectLst/>
                <a:latin typeface="open_sanssemibold"/>
              </a:rPr>
              <a:t>Content </a:t>
            </a:r>
          </a:p>
          <a:p>
            <a:endParaRPr lang="it-IT" dirty="0"/>
          </a:p>
        </p:txBody>
      </p:sp>
      <p:sp>
        <p:nvSpPr>
          <p:cNvPr id="4" name="Segnaposto numero diapositiva 3"/>
          <p:cNvSpPr>
            <a:spLocks noGrp="1"/>
          </p:cNvSpPr>
          <p:nvPr>
            <p:ph type="sldNum" sz="quarter" idx="10"/>
          </p:nvPr>
        </p:nvSpPr>
        <p:spPr/>
        <p:txBody>
          <a:bodyPr/>
          <a:lstStyle/>
          <a:p>
            <a:fld id="{39FA0DB0-BB6D-4C12-9310-0ECF1B091C65}" type="slidenum">
              <a:rPr lang="it-IT" smtClean="0"/>
              <a:t>2</a:t>
            </a:fld>
            <a:endParaRPr lang="it-IT"/>
          </a:p>
        </p:txBody>
      </p:sp>
    </p:spTree>
    <p:extLst>
      <p:ext uri="{BB962C8B-B14F-4D97-AF65-F5344CB8AC3E}">
        <p14:creationId xmlns:p14="http://schemas.microsoft.com/office/powerpoint/2010/main" val="277022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b="0" i="0" u="none" strike="noStrike" dirty="0" smtClean="0">
                <a:solidFill>
                  <a:srgbClr val="222222"/>
                </a:solidFill>
                <a:effectLst/>
                <a:latin typeface="Arial"/>
              </a:rPr>
              <a:t>Il sarcofago, proveniente forse da Roma, è significativo perché è la più antica testimonianza della ripresa dell'inumazione nel mondo romano a partire dal tardo I secolo d.C., su probabile suggestione delle influenze orientali che portavano a Roma filosofie religiose </a:t>
            </a:r>
            <a:r>
              <a:rPr lang="it-IT" b="0" i="0" u="none" strike="noStrike" dirty="0" smtClean="0">
                <a:solidFill>
                  <a:srgbClr val="0645AD"/>
                </a:solidFill>
                <a:effectLst/>
                <a:latin typeface="Arial"/>
                <a:hlinkClick r:id="rId3" tooltip="Escatologia"/>
              </a:rPr>
              <a:t>escatologiche</a:t>
            </a:r>
            <a:r>
              <a:rPr lang="it-IT" b="0" i="0" u="none" strike="noStrike" dirty="0" smtClean="0">
                <a:solidFill>
                  <a:srgbClr val="222222"/>
                </a:solidFill>
                <a:effectLst/>
                <a:latin typeface="Arial"/>
              </a:rPr>
              <a:t>. I prototipi dell'</a:t>
            </a:r>
            <a:r>
              <a:rPr lang="it-IT" b="0" i="0" u="none" strike="noStrike" dirty="0" smtClean="0">
                <a:solidFill>
                  <a:srgbClr val="0645AD"/>
                </a:solidFill>
                <a:effectLst/>
                <a:latin typeface="Arial"/>
                <a:hlinkClick r:id="rId4" tooltip="Asia Minore"/>
              </a:rPr>
              <a:t>Asia Minore</a:t>
            </a:r>
            <a:r>
              <a:rPr lang="it-IT" b="0" i="0" u="none" strike="noStrike" dirty="0" smtClean="0">
                <a:solidFill>
                  <a:srgbClr val="222222"/>
                </a:solidFill>
                <a:effectLst/>
                <a:latin typeface="Arial"/>
              </a:rPr>
              <a:t> però erano scolpiti su quattro lati, per l'usanza di collocarli al centro delle camere funerarie, mentre i sarcofagi di produzione romana erano solitamente scolpiti su tre lati soltanto, come questo sarcofago, per l'usanza di allinearli lungo le pareti. </a:t>
            </a:r>
          </a:p>
          <a:p>
            <a:pPr algn="l"/>
            <a:r>
              <a:rPr lang="it-IT" b="0" i="1" u="none" strike="noStrike" dirty="0" smtClean="0">
                <a:solidFill>
                  <a:srgbClr val="222222"/>
                </a:solidFill>
                <a:effectLst/>
                <a:latin typeface="Arial"/>
              </a:rPr>
              <a:t>Collocazione del sarcofago nel Campo Santo</a:t>
            </a:r>
            <a:endParaRPr lang="it-IT" b="0" i="0" u="none" strike="noStrike" dirty="0" smtClean="0">
              <a:solidFill>
                <a:srgbClr val="222222"/>
              </a:solidFill>
              <a:effectLst/>
              <a:latin typeface="Arial"/>
            </a:endParaRPr>
          </a:p>
          <a:p>
            <a:pPr algn="l"/>
            <a:r>
              <a:rPr lang="it-IT" b="0" i="0" u="none" strike="noStrike" dirty="0" smtClean="0">
                <a:solidFill>
                  <a:srgbClr val="222222"/>
                </a:solidFill>
                <a:effectLst/>
                <a:latin typeface="Arial"/>
              </a:rPr>
              <a:t>L'iscrizione sul sarcofago (</a:t>
            </a:r>
            <a:r>
              <a:rPr lang="it-IT" b="0" i="1" u="none" strike="noStrike" dirty="0" err="1" smtClean="0">
                <a:solidFill>
                  <a:srgbClr val="0645AD"/>
                </a:solidFill>
                <a:effectLst/>
                <a:latin typeface="Arial"/>
                <a:hlinkClick r:id="rId5" tooltip="Corpus Inscriptionum Latinarum"/>
              </a:rPr>
              <a:t>CIL</a:t>
            </a:r>
            <a:r>
              <a:rPr lang="it-IT" b="0" i="0" u="none" strike="noStrike" dirty="0" smtClean="0">
                <a:solidFill>
                  <a:srgbClr val="222222"/>
                </a:solidFill>
                <a:effectLst/>
                <a:latin typeface="Arial"/>
              </a:rPr>
              <a:t> </a:t>
            </a:r>
            <a:r>
              <a:rPr lang="it-IT" b="0" i="0" u="none" strike="noStrike" dirty="0" smtClean="0">
                <a:solidFill>
                  <a:srgbClr val="3366BB"/>
                </a:solidFill>
                <a:effectLst/>
                <a:latin typeface="Arial"/>
                <a:hlinkClick r:id="rId6"/>
              </a:rPr>
              <a:t>XI, 1430</a:t>
            </a:r>
            <a:r>
              <a:rPr lang="it-IT" b="0" i="0" u="none" strike="noStrike" dirty="0" smtClean="0">
                <a:solidFill>
                  <a:srgbClr val="222222"/>
                </a:solidFill>
                <a:effectLst/>
                <a:latin typeface="Arial"/>
              </a:rPr>
              <a:t>=</a:t>
            </a:r>
            <a:r>
              <a:rPr lang="it-IT" b="0" i="0" u="none" strike="noStrike" dirty="0" err="1" smtClean="0">
                <a:solidFill>
                  <a:srgbClr val="222222"/>
                </a:solidFill>
                <a:effectLst/>
                <a:latin typeface="Arial"/>
              </a:rPr>
              <a:t>ILS</a:t>
            </a:r>
            <a:r>
              <a:rPr lang="it-IT" b="0" i="0" u="none" strike="noStrike" dirty="0" smtClean="0">
                <a:solidFill>
                  <a:srgbClr val="222222"/>
                </a:solidFill>
                <a:effectLst/>
                <a:latin typeface="Arial"/>
              </a:rPr>
              <a:t> 1009) ci informa che appartenne a </a:t>
            </a:r>
            <a:r>
              <a:rPr lang="it-IT" b="0" i="0" u="none" strike="noStrike" dirty="0" err="1" smtClean="0">
                <a:solidFill>
                  <a:srgbClr val="BA0000"/>
                </a:solidFill>
                <a:effectLst/>
                <a:latin typeface="Arial"/>
                <a:hlinkClick r:id="rId7" tooltip="Caius Bellicus Natalis Tebanianus (la pagina non esiste)"/>
              </a:rPr>
              <a:t>Caius</a:t>
            </a:r>
            <a:r>
              <a:rPr lang="it-IT" b="0" i="0" u="none" strike="noStrike" dirty="0" smtClean="0">
                <a:solidFill>
                  <a:srgbClr val="BA0000"/>
                </a:solidFill>
                <a:effectLst/>
                <a:latin typeface="Arial"/>
                <a:hlinkClick r:id="rId7" tooltip="Caius Bellicus Natalis Tebanianus (la pagina non esiste)"/>
              </a:rPr>
              <a:t> </a:t>
            </a:r>
            <a:r>
              <a:rPr lang="it-IT" b="0" i="0" u="none" strike="noStrike" dirty="0" err="1" smtClean="0">
                <a:solidFill>
                  <a:srgbClr val="BA0000"/>
                </a:solidFill>
                <a:effectLst/>
                <a:latin typeface="Arial"/>
                <a:hlinkClick r:id="rId7" tooltip="Caius Bellicus Natalis Tebanianus (la pagina non esiste)"/>
              </a:rPr>
              <a:t>Bellicus</a:t>
            </a:r>
            <a:r>
              <a:rPr lang="it-IT" b="0" i="0" u="none" strike="noStrike" dirty="0" smtClean="0">
                <a:solidFill>
                  <a:srgbClr val="BA0000"/>
                </a:solidFill>
                <a:effectLst/>
                <a:latin typeface="Arial"/>
                <a:hlinkClick r:id="rId7" tooltip="Caius Bellicus Natalis Tebanianus (la pagina non esiste)"/>
              </a:rPr>
              <a:t> </a:t>
            </a:r>
            <a:r>
              <a:rPr lang="it-IT" b="0" i="0" u="none" strike="noStrike" dirty="0" err="1" smtClean="0">
                <a:solidFill>
                  <a:srgbClr val="BA0000"/>
                </a:solidFill>
                <a:effectLst/>
                <a:latin typeface="Arial"/>
                <a:hlinkClick r:id="rId7" tooltip="Caius Bellicus Natalis Tebanianus (la pagina non esiste)"/>
              </a:rPr>
              <a:t>Natalis</a:t>
            </a:r>
            <a:r>
              <a:rPr lang="it-IT" b="0" i="0" u="none" strike="noStrike" dirty="0" smtClean="0">
                <a:solidFill>
                  <a:srgbClr val="BA0000"/>
                </a:solidFill>
                <a:effectLst/>
                <a:latin typeface="Arial"/>
                <a:hlinkClick r:id="rId7" tooltip="Caius Bellicus Natalis Tebanianus (la pagina non esiste)"/>
              </a:rPr>
              <a:t> </a:t>
            </a:r>
            <a:r>
              <a:rPr lang="it-IT" b="0" i="0" u="none" strike="noStrike" dirty="0" err="1" smtClean="0">
                <a:solidFill>
                  <a:srgbClr val="BA0000"/>
                </a:solidFill>
                <a:effectLst/>
                <a:latin typeface="Arial"/>
                <a:hlinkClick r:id="rId7" tooltip="Caius Bellicus Natalis Tebanianus (la pagina non esiste)"/>
              </a:rPr>
              <a:t>Tebanianus</a:t>
            </a:r>
            <a:r>
              <a:rPr lang="it-IT" b="0" i="0" u="none" strike="noStrike" dirty="0" smtClean="0">
                <a:solidFill>
                  <a:srgbClr val="222222"/>
                </a:solidFill>
                <a:effectLst/>
                <a:latin typeface="Arial"/>
              </a:rPr>
              <a:t>, </a:t>
            </a:r>
            <a:r>
              <a:rPr lang="it-IT" b="0" i="0" u="none" strike="noStrike" dirty="0" smtClean="0">
                <a:solidFill>
                  <a:srgbClr val="0645AD"/>
                </a:solidFill>
                <a:effectLst/>
                <a:latin typeface="Arial"/>
                <a:hlinkClick r:id="rId8" tooltip="Console (storia romana)"/>
              </a:rPr>
              <a:t>console</a:t>
            </a:r>
            <a:r>
              <a:rPr lang="it-IT" b="0" i="0" u="none" strike="noStrike" dirty="0" smtClean="0">
                <a:solidFill>
                  <a:srgbClr val="222222"/>
                </a:solidFill>
                <a:effectLst/>
                <a:latin typeface="Arial"/>
              </a:rPr>
              <a:t> nell'</a:t>
            </a:r>
            <a:r>
              <a:rPr lang="it-IT" b="0" i="0" u="none" strike="noStrike" dirty="0" smtClean="0">
                <a:solidFill>
                  <a:srgbClr val="0645AD"/>
                </a:solidFill>
                <a:effectLst/>
                <a:latin typeface="Arial"/>
                <a:hlinkClick r:id="rId9" tooltip="87"/>
              </a:rPr>
              <a:t>87</a:t>
            </a:r>
            <a:r>
              <a:rPr lang="it-IT" b="0" i="0" u="none" strike="noStrike" dirty="0" smtClean="0">
                <a:solidFill>
                  <a:srgbClr val="222222"/>
                </a:solidFill>
                <a:effectLst/>
                <a:latin typeface="Arial"/>
              </a:rPr>
              <a:t> e morto attorno al </a:t>
            </a:r>
            <a:r>
              <a:rPr lang="it-IT" b="0" i="0" u="none" strike="noStrike" dirty="0" smtClean="0">
                <a:solidFill>
                  <a:srgbClr val="0645AD"/>
                </a:solidFill>
                <a:effectLst/>
                <a:latin typeface="Arial"/>
                <a:hlinkClick r:id="rId10" tooltip="110"/>
              </a:rPr>
              <a:t>110</a:t>
            </a:r>
            <a:r>
              <a:rPr lang="it-IT" b="0" i="0" u="none" strike="noStrike" dirty="0" smtClean="0">
                <a:solidFill>
                  <a:srgbClr val="222222"/>
                </a:solidFill>
                <a:effectLst/>
                <a:latin typeface="Arial"/>
              </a:rPr>
              <a:t>. La fronte del sarcofago (alta 0,78 metri) è decorata da un motivo a festoni, popolati da figure di scenette mitologiche. di solito nei prototipi asiatici non esistevano questi richiami alla mitologia e si pensa che furono scelti per i gusto romano derivato dalla decorazione tradizionale delle are funerarie almeno dall'</a:t>
            </a:r>
            <a:r>
              <a:rPr lang="it-IT" b="0" i="0" u="none" strike="noStrike" dirty="0" smtClean="0">
                <a:solidFill>
                  <a:srgbClr val="0645AD"/>
                </a:solidFill>
                <a:effectLst/>
                <a:latin typeface="Arial"/>
                <a:hlinkClick r:id="rId11" tooltip="Arte flavia"/>
              </a:rPr>
              <a:t>età </a:t>
            </a:r>
            <a:r>
              <a:rPr lang="it-IT" b="0" i="0" u="none" strike="noStrike" dirty="0" err="1" smtClean="0">
                <a:solidFill>
                  <a:srgbClr val="0645AD"/>
                </a:solidFill>
                <a:effectLst/>
                <a:latin typeface="Arial"/>
                <a:hlinkClick r:id="rId11" tooltip="Arte flavia"/>
              </a:rPr>
              <a:t>flavia</a:t>
            </a:r>
            <a:r>
              <a:rPr lang="it-IT" b="0" i="0" u="none" strike="noStrike" dirty="0" smtClean="0">
                <a:solidFill>
                  <a:srgbClr val="222222"/>
                </a:solidFill>
                <a:effectLst/>
                <a:latin typeface="Arial"/>
              </a:rPr>
              <a:t>. Anche nella generazione successiva infatti i soggetti dei rilievi dei sarcofagi scolpiti continuarono ad essere i bassi fregi mitologici, i </a:t>
            </a:r>
            <a:r>
              <a:rPr lang="it-IT" b="0" i="1" u="none" strike="noStrike" dirty="0" err="1" smtClean="0">
                <a:solidFill>
                  <a:srgbClr val="0645AD"/>
                </a:solidFill>
                <a:effectLst/>
                <a:latin typeface="Arial"/>
                <a:hlinkClick r:id="rId12" tooltip="Thiasos"/>
              </a:rPr>
              <a:t>thiasos</a:t>
            </a:r>
            <a:r>
              <a:rPr lang="it-IT" b="0" i="0" u="none" strike="noStrike" dirty="0" smtClean="0">
                <a:solidFill>
                  <a:srgbClr val="222222"/>
                </a:solidFill>
                <a:effectLst/>
                <a:latin typeface="Arial"/>
              </a:rPr>
              <a:t> bacchici o marini, e gli </a:t>
            </a:r>
            <a:r>
              <a:rPr lang="it-IT" b="0" i="0" u="none" strike="noStrike" dirty="0" err="1" smtClean="0">
                <a:solidFill>
                  <a:srgbClr val="0645AD"/>
                </a:solidFill>
                <a:effectLst/>
                <a:latin typeface="Arial"/>
                <a:hlinkClick r:id="rId13" tooltip="Eroti"/>
              </a:rPr>
              <a:t>eroti</a:t>
            </a:r>
            <a:r>
              <a:rPr lang="it-IT" b="0" i="0" u="none" strike="noStrike" dirty="0" smtClean="0">
                <a:solidFill>
                  <a:srgbClr val="222222"/>
                </a:solidFill>
                <a:effectLst/>
                <a:latin typeface="Arial"/>
              </a:rPr>
              <a:t>. </a:t>
            </a:r>
          </a:p>
          <a:p>
            <a:pPr algn="l"/>
            <a:r>
              <a:rPr lang="it-IT" b="0" i="0" u="none" strike="noStrike" dirty="0" smtClean="0">
                <a:solidFill>
                  <a:srgbClr val="222222"/>
                </a:solidFill>
                <a:effectLst/>
                <a:latin typeface="Arial"/>
              </a:rPr>
              <a:t>L'esecuzione è molto accurata, secondo un sobrio classicismo attento alla composizione bilanciata nell'insieme. Simile è un sarcofago del Laterano, che viene attribuito alla stessa officina ed è più mosso e pittorico, databile a uno o due decenni dopo. </a:t>
            </a:r>
          </a:p>
          <a:p>
            <a:endParaRPr lang="it-IT" dirty="0"/>
          </a:p>
        </p:txBody>
      </p:sp>
      <p:sp>
        <p:nvSpPr>
          <p:cNvPr id="4" name="Segnaposto numero diapositiva 3"/>
          <p:cNvSpPr>
            <a:spLocks noGrp="1"/>
          </p:cNvSpPr>
          <p:nvPr>
            <p:ph type="sldNum" sz="quarter" idx="10"/>
          </p:nvPr>
        </p:nvSpPr>
        <p:spPr/>
        <p:txBody>
          <a:bodyPr/>
          <a:lstStyle/>
          <a:p>
            <a:fld id="{39FA0DB0-BB6D-4C12-9310-0ECF1B091C65}" type="slidenum">
              <a:rPr lang="it-IT" smtClean="0"/>
              <a:t>4</a:t>
            </a:fld>
            <a:endParaRPr lang="it-IT"/>
          </a:p>
        </p:txBody>
      </p:sp>
    </p:spTree>
    <p:extLst>
      <p:ext uri="{BB962C8B-B14F-4D97-AF65-F5344CB8AC3E}">
        <p14:creationId xmlns:p14="http://schemas.microsoft.com/office/powerpoint/2010/main" val="1707719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sarcofago Amendola è un sarcofago romano conservato ai Musei capitolini. È alto 1,25 metri. </a:t>
            </a:r>
          </a:p>
          <a:p>
            <a:r>
              <a:rPr lang="it-IT" dirty="0" smtClean="0"/>
              <a:t>Storia e descrizione[modifica | modifica </a:t>
            </a:r>
            <a:r>
              <a:rPr lang="it-IT" dirty="0" err="1" smtClean="0"/>
              <a:t>wikitesto</a:t>
            </a:r>
            <a:r>
              <a:rPr lang="it-IT" dirty="0" smtClean="0"/>
              <a:t>]</a:t>
            </a:r>
          </a:p>
          <a:p>
            <a:r>
              <a:rPr lang="it-IT" dirty="0" smtClean="0"/>
              <a:t>Si tratta di un sarcofago per uso privato risalente all'età dei primi Antonini (138-180 d.C.) e proviene dalle Vigna Amendola sulla Via Appia. La cassa è decorata, secondo l'uso romano, su tre lati. La fronte è scolpita da altorilievo, mentre i due lati minori hanno un rilievo bassissimo, anche se il soggetto è medesimo: la lotta tra Romani e barbari. Il coperchio invece è decorato con barbari prigionieri lungo il basso fregio e da acroteri con teste barbariche. </a:t>
            </a:r>
          </a:p>
          <a:p>
            <a:r>
              <a:rPr lang="it-IT" dirty="0" smtClean="0"/>
              <a:t>La rappresentazione principale è inquadrata agli angoli da trofei con barbari prigionieri (in basso). A sinistra si vedono due cavalieri romani che trafiggono altrettanti barbari, uno caduto da cavallo e uno morente a terra, che a differenza dei compagni nudi indossa un lungo chitone ed ha la benda regale tra i capelli. La parte destra mostra un combattimento più convulso e aggrovigliato, con un barbaro a cavallo in corsa al centro in secondo piano e uno appiedato nell'atto di sferzare un colpo contro il cavaliere romano all'estremo angolo destro; in diagonale, circondato dal gruppo precedente, si vede un soldato romano che con il gladio sta finendo un barbaro atterrato. La scena è quindi composta assemblando più </a:t>
            </a:r>
            <a:r>
              <a:rPr lang="it-IT" dirty="0" err="1" smtClean="0"/>
              <a:t>monomachie</a:t>
            </a:r>
            <a:r>
              <a:rPr lang="it-IT" dirty="0" smtClean="0"/>
              <a:t>, ovvero duelli a due. Sia lo stile, che la composizione, che i costumi dei barbari, rivelano una derivazione dall'arte </a:t>
            </a:r>
            <a:r>
              <a:rPr lang="it-IT" dirty="0" err="1" smtClean="0"/>
              <a:t>pergamenea</a:t>
            </a:r>
            <a:r>
              <a:rPr lang="it-IT" dirty="0" smtClean="0"/>
              <a:t>, forse da pitture come quelle citate da Pausania (I, 4, 6) che celebravano le vittorie degli </a:t>
            </a:r>
            <a:r>
              <a:rPr lang="it-IT" dirty="0" err="1" smtClean="0"/>
              <a:t>Attalidi</a:t>
            </a:r>
            <a:r>
              <a:rPr lang="it-IT" dirty="0" smtClean="0"/>
              <a:t> contro i Galati. A riconferma di tale derivazione c'è anche il singolare dettaglio della testa nascosta del cavaliere che sta uccidendo il re barbaro, che nella campagna contro i Galati del 168-165 a.C. era il fratello del re Eumene II (il futuro Attalo II), che lo sostituiva in quanto malato. </a:t>
            </a:r>
          </a:p>
          <a:p>
            <a:r>
              <a:rPr lang="it-IT" dirty="0" smtClean="0"/>
              <a:t>La derivazione dalle pitture </a:t>
            </a:r>
            <a:r>
              <a:rPr lang="it-IT" dirty="0" err="1" smtClean="0"/>
              <a:t>pergamenee</a:t>
            </a:r>
            <a:r>
              <a:rPr lang="it-IT" dirty="0" smtClean="0"/>
              <a:t> è una conferma della molteplicità di influssi recepiti dall'arte del II secolo, amante del classicismo ma anche delle raffigurazioni patetiche e </a:t>
            </a:r>
            <a:r>
              <a:rPr lang="it-IT" dirty="0" err="1" smtClean="0"/>
              <a:t>pittoricistiche</a:t>
            </a:r>
            <a:r>
              <a:rPr lang="it-IT" dirty="0" smtClean="0"/>
              <a:t>. La cronologia esatta del sarcofago resta controversa, probabilmente il secondo venticinquennio del II secolo d.C. </a:t>
            </a:r>
            <a:endParaRPr lang="it-IT" dirty="0"/>
          </a:p>
        </p:txBody>
      </p:sp>
      <p:sp>
        <p:nvSpPr>
          <p:cNvPr id="4" name="Segnaposto numero diapositiva 3"/>
          <p:cNvSpPr>
            <a:spLocks noGrp="1"/>
          </p:cNvSpPr>
          <p:nvPr>
            <p:ph type="sldNum" sz="quarter" idx="10"/>
          </p:nvPr>
        </p:nvSpPr>
        <p:spPr/>
        <p:txBody>
          <a:bodyPr/>
          <a:lstStyle/>
          <a:p>
            <a:fld id="{39FA0DB0-BB6D-4C12-9310-0ECF1B091C65}" type="slidenum">
              <a:rPr lang="it-IT" smtClean="0"/>
              <a:t>10</a:t>
            </a:fld>
            <a:endParaRPr lang="it-IT"/>
          </a:p>
        </p:txBody>
      </p:sp>
    </p:spTree>
    <p:extLst>
      <p:ext uri="{BB962C8B-B14F-4D97-AF65-F5344CB8AC3E}">
        <p14:creationId xmlns:p14="http://schemas.microsoft.com/office/powerpoint/2010/main" val="418153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sarcofago "Piccolo Ludovisi" è un sarcofago romano della fine del II secolo conservato a palazzo </a:t>
            </a:r>
            <a:r>
              <a:rPr lang="it-IT" dirty="0" err="1" smtClean="0"/>
              <a:t>Altemps</a:t>
            </a:r>
            <a:r>
              <a:rPr lang="it-IT" dirty="0" smtClean="0"/>
              <a:t> a Roma, proveniente dalla collezione del cardinale Ludovico Ludovisi degli inizi del XVII secolo. Si tratta di un'opera famosa della scultura romana. Prima del suo restauro, il sarcofago era divenuto la base di una fontana, come è possibile notare da un foro praticato nella parte sinistra dello stesso. </a:t>
            </a:r>
          </a:p>
          <a:p>
            <a:endParaRPr lang="it-IT" dirty="0" smtClean="0"/>
          </a:p>
          <a:p>
            <a:r>
              <a:rPr lang="it-IT" dirty="0" smtClean="0"/>
              <a:t>Indice</a:t>
            </a:r>
          </a:p>
          <a:p>
            <a:r>
              <a:rPr lang="it-IT" dirty="0" smtClean="0"/>
              <a:t>1</a:t>
            </a:r>
          </a:p>
          <a:p>
            <a:r>
              <a:rPr lang="it-IT" dirty="0" smtClean="0"/>
              <a:t>Descrizione</a:t>
            </a:r>
          </a:p>
          <a:p>
            <a:r>
              <a:rPr lang="it-IT" dirty="0" smtClean="0"/>
              <a:t>2</a:t>
            </a:r>
          </a:p>
          <a:p>
            <a:r>
              <a:rPr lang="it-IT" dirty="0" smtClean="0"/>
              <a:t>Stile</a:t>
            </a:r>
          </a:p>
          <a:p>
            <a:r>
              <a:rPr lang="it-IT" dirty="0" smtClean="0"/>
              <a:t>3</a:t>
            </a:r>
          </a:p>
          <a:p>
            <a:r>
              <a:rPr lang="it-IT" dirty="0" smtClean="0"/>
              <a:t>Bibliografia</a:t>
            </a:r>
          </a:p>
          <a:p>
            <a:r>
              <a:rPr lang="it-IT" dirty="0" smtClean="0"/>
              <a:t>4</a:t>
            </a:r>
          </a:p>
          <a:p>
            <a:r>
              <a:rPr lang="it-IT" dirty="0" smtClean="0"/>
              <a:t>Voci correlate</a:t>
            </a:r>
          </a:p>
          <a:p>
            <a:r>
              <a:rPr lang="it-IT" dirty="0" smtClean="0"/>
              <a:t>5</a:t>
            </a:r>
          </a:p>
          <a:p>
            <a:r>
              <a:rPr lang="it-IT" dirty="0" smtClean="0"/>
              <a:t>Altri progetti</a:t>
            </a:r>
          </a:p>
          <a:p>
            <a:r>
              <a:rPr lang="it-IT" dirty="0" smtClean="0"/>
              <a:t>Descrizione[modifica | modifica </a:t>
            </a:r>
            <a:r>
              <a:rPr lang="it-IT" dirty="0" err="1" smtClean="0"/>
              <a:t>wikitesto</a:t>
            </a:r>
            <a:r>
              <a:rPr lang="it-IT" dirty="0" smtClean="0"/>
              <a:t>]</a:t>
            </a:r>
          </a:p>
          <a:p>
            <a:r>
              <a:rPr lang="it-IT" dirty="0" smtClean="0"/>
              <a:t>La cassa, tratta ad altorilievo, è decorata da una grandiosa scena di battaglia tra Romani e barbari (forse i Sarmati Iazigi o i Quadi ed i Marcomanni, a giudicare dall'abbigliamento). La convulsa scena è organizzata su due piani: quello inferiore è occupato dai barbari a cavallo o a piedi, feriti, morenti o morti; quello superiore da soldati o cavalieri romani impegnati a finire gli avversari o a combattere i nemici residui, sul loro stesso piano. </a:t>
            </a:r>
          </a:p>
          <a:p>
            <a:r>
              <a:rPr lang="it-IT" dirty="0" smtClean="0"/>
              <a:t>La superficie è animata da un groviglio di figure, tra le quali vi è un vero e proprio duello (una "</a:t>
            </a:r>
            <a:r>
              <a:rPr lang="it-IT" dirty="0" err="1" smtClean="0"/>
              <a:t>monomachia</a:t>
            </a:r>
            <a:r>
              <a:rPr lang="it-IT" dirty="0" smtClean="0"/>
              <a:t>", come nel sarcofago Amendola), al centro del sarcofago, dove la figura dal condottiero romano a cavallo, con corazza, elmo e </a:t>
            </a:r>
            <a:r>
              <a:rPr lang="it-IT" dirty="0" err="1" smtClean="0"/>
              <a:t>paludamentum</a:t>
            </a:r>
            <a:r>
              <a:rPr lang="it-IT" dirty="0" smtClean="0"/>
              <a:t>, si scontra con un presunto capo dei barbari sulla destra, alle cui spalle vi è un altro soldato romano pronto a colpirlo. Il personaggio è ritratto in maniera precisa, in uniforme militare con elmo, la testa barbuta è però rovinata. Potrebbe trattarsi di uno dei tanti </a:t>
            </a:r>
            <a:r>
              <a:rPr lang="it-IT" dirty="0" err="1" smtClean="0"/>
              <a:t>comes</a:t>
            </a:r>
            <a:r>
              <a:rPr lang="it-IT" dirty="0" smtClean="0"/>
              <a:t>, legati imperiali, che accompagnarono l'Augusto Marco Aurelio durante le guerre contro i barbari del Nord, lungo le frontiere danubiane, in modo assai simile al sarcofago di </a:t>
            </a:r>
            <a:r>
              <a:rPr lang="it-IT" dirty="0" err="1" smtClean="0"/>
              <a:t>Portonaccio</a:t>
            </a:r>
            <a:r>
              <a:rPr lang="it-IT" dirty="0" smtClean="0"/>
              <a:t>. </a:t>
            </a:r>
          </a:p>
          <a:p>
            <a:r>
              <a:rPr lang="it-IT" dirty="0" smtClean="0"/>
              <a:t>Stile[modifica | modifica </a:t>
            </a:r>
            <a:r>
              <a:rPr lang="it-IT" dirty="0" err="1" smtClean="0"/>
              <a:t>wikitesto</a:t>
            </a:r>
            <a:r>
              <a:rPr lang="it-IT" dirty="0" smtClean="0"/>
              <a:t>]</a:t>
            </a:r>
          </a:p>
          <a:p>
            <a:r>
              <a:rPr lang="it-IT" dirty="0" smtClean="0"/>
              <a:t>L'opera è caratterizzata da una sapiente composizione che si avvale di linee orizzontali e verticali, che si intersecano su tutto il campo, con poche zone vuote. Inoltre il rilievo delle figure crea un effetto di chiaroscuro, con variazioni di effetti a seconda dei materiali scolpiti (panneggi, capigliature, criniere, corazze e cotta di maglia del soldato all'estrema destra), con un frequente uso del trapano. </a:t>
            </a:r>
          </a:p>
          <a:p>
            <a:r>
              <a:rPr lang="it-IT" dirty="0" smtClean="0"/>
              <a:t>Confronti si possono fare con opere attiche coeve, come il sarcofago Amendola, anche se il soggetto e la composizione può definirsi peculiarmente romana, propria dell'età </a:t>
            </a:r>
            <a:r>
              <a:rPr lang="it-IT" dirty="0" err="1" smtClean="0"/>
              <a:t>antonina</a:t>
            </a:r>
            <a:r>
              <a:rPr lang="it-IT" dirty="0" smtClean="0"/>
              <a:t>, in linea con quanto rappresentato sulla Colonna di Marco Aurelio. </a:t>
            </a:r>
            <a:endParaRPr lang="it-IT" dirty="0"/>
          </a:p>
        </p:txBody>
      </p:sp>
      <p:sp>
        <p:nvSpPr>
          <p:cNvPr id="4" name="Segnaposto numero diapositiva 3"/>
          <p:cNvSpPr>
            <a:spLocks noGrp="1"/>
          </p:cNvSpPr>
          <p:nvPr>
            <p:ph type="sldNum" sz="quarter" idx="10"/>
          </p:nvPr>
        </p:nvSpPr>
        <p:spPr/>
        <p:txBody>
          <a:bodyPr/>
          <a:lstStyle/>
          <a:p>
            <a:fld id="{39FA0DB0-BB6D-4C12-9310-0ECF1B091C65}" type="slidenum">
              <a:rPr lang="it-IT" smtClean="0"/>
              <a:t>21</a:t>
            </a:fld>
            <a:endParaRPr lang="it-IT"/>
          </a:p>
        </p:txBody>
      </p:sp>
    </p:spTree>
    <p:extLst>
      <p:ext uri="{BB962C8B-B14F-4D97-AF65-F5344CB8AC3E}">
        <p14:creationId xmlns:p14="http://schemas.microsoft.com/office/powerpoint/2010/main" val="2135962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sarcofago "Grande Ludovisi" è un sarcofago romano del III secolo conservato a palazzo </a:t>
            </a:r>
            <a:r>
              <a:rPr lang="it-IT" dirty="0" err="1" smtClean="0"/>
              <a:t>Altemps</a:t>
            </a:r>
            <a:r>
              <a:rPr lang="it-IT" dirty="0" smtClean="0"/>
              <a:t> a Roma. È alto 1,53 metri, largo 2,73 m e profondo 1,37 m. </a:t>
            </a:r>
          </a:p>
          <a:p>
            <a:r>
              <a:rPr lang="it-IT" dirty="0" smtClean="0"/>
              <a:t>Si tratta di una delle opere della scultura romana più famose e controverse, proveniente da una tomba presso la Porta Tiburtina, scoperta nel 1621. Il coperchio, esposto a Magonza, ha subito danni nel 1945: vi sono raffigurate scene di barbari sottomessi e una figura femminile in busto contro un </a:t>
            </a:r>
            <a:r>
              <a:rPr lang="it-IT" dirty="0" err="1" smtClean="0"/>
              <a:t>parapetasma</a:t>
            </a:r>
            <a:r>
              <a:rPr lang="it-IT" dirty="0" smtClean="0"/>
              <a:t> (tendaggio). </a:t>
            </a:r>
          </a:p>
          <a:p>
            <a:endParaRPr lang="it-IT" dirty="0" smtClean="0"/>
          </a:p>
          <a:p>
            <a:r>
              <a:rPr lang="it-IT" dirty="0" smtClean="0"/>
              <a:t>Indice</a:t>
            </a:r>
          </a:p>
          <a:p>
            <a:r>
              <a:rPr lang="it-IT" dirty="0" smtClean="0"/>
              <a:t>1</a:t>
            </a:r>
          </a:p>
          <a:p>
            <a:r>
              <a:rPr lang="it-IT" dirty="0" smtClean="0"/>
              <a:t>Descrizione</a:t>
            </a:r>
          </a:p>
          <a:p>
            <a:r>
              <a:rPr lang="it-IT" dirty="0" smtClean="0"/>
              <a:t>2</a:t>
            </a:r>
          </a:p>
          <a:p>
            <a:r>
              <a:rPr lang="it-IT" dirty="0" smtClean="0"/>
              <a:t>Stile</a:t>
            </a:r>
          </a:p>
          <a:p>
            <a:r>
              <a:rPr lang="it-IT" dirty="0" smtClean="0"/>
              <a:t>3</a:t>
            </a:r>
          </a:p>
          <a:p>
            <a:r>
              <a:rPr lang="it-IT" dirty="0" smtClean="0"/>
              <a:t>Note</a:t>
            </a:r>
          </a:p>
          <a:p>
            <a:r>
              <a:rPr lang="it-IT" dirty="0" smtClean="0"/>
              <a:t>4</a:t>
            </a:r>
          </a:p>
          <a:p>
            <a:r>
              <a:rPr lang="it-IT" dirty="0" smtClean="0"/>
              <a:t>Bibliografia</a:t>
            </a:r>
          </a:p>
          <a:p>
            <a:r>
              <a:rPr lang="it-IT" dirty="0" smtClean="0"/>
              <a:t>5</a:t>
            </a:r>
          </a:p>
          <a:p>
            <a:r>
              <a:rPr lang="it-IT" dirty="0" smtClean="0"/>
              <a:t>Voci correlate</a:t>
            </a:r>
          </a:p>
          <a:p>
            <a:r>
              <a:rPr lang="it-IT" dirty="0" smtClean="0"/>
              <a:t>6</a:t>
            </a:r>
          </a:p>
          <a:p>
            <a:r>
              <a:rPr lang="it-IT" dirty="0" smtClean="0"/>
              <a:t>Altri progetti</a:t>
            </a:r>
          </a:p>
          <a:p>
            <a:r>
              <a:rPr lang="it-IT" dirty="0" smtClean="0"/>
              <a:t>Descrizione[modifica | modifica </a:t>
            </a:r>
            <a:r>
              <a:rPr lang="it-IT" dirty="0" err="1" smtClean="0"/>
              <a:t>wikitesto</a:t>
            </a:r>
            <a:r>
              <a:rPr lang="it-IT" dirty="0" smtClean="0"/>
              <a:t>]</a:t>
            </a:r>
          </a:p>
          <a:p>
            <a:r>
              <a:rPr lang="it-IT" dirty="0" smtClean="0"/>
              <a:t>La cassa, tratta ad altorilievo, è decorata da una grandiosa scena di battaglia tra Romani e barbari (forse i Goti, a giudicare dall'abbigliamento). La convulsa scena è organizzata su quattro piani: i due inferiori sono occupati da barbari a cavallo o a piedi, feriti, morenti o morti; i due superiori da soldati o cavalieri romani impegnati a finire gli avversari o a combattere i nemici residui. </a:t>
            </a:r>
          </a:p>
          <a:p>
            <a:r>
              <a:rPr lang="it-IT" dirty="0" smtClean="0"/>
              <a:t>La superficie è animata da un groviglio di figure, tra le quali non si riesce a cogliere un vero e proprio duello (una "</a:t>
            </a:r>
            <a:r>
              <a:rPr lang="it-IT" dirty="0" err="1" smtClean="0"/>
              <a:t>monomachia</a:t>
            </a:r>
            <a:r>
              <a:rPr lang="it-IT" dirty="0" smtClean="0"/>
              <a:t>", come nel sarcofago Amendola), ma un accatastarsi di guerrieri, tra i quali spicca al centro la figura dal condottiero a cavallo, con un braccio alzato che fa cenno alla travolgente avanzata che proviene dall'angolo destro e che indirizza su di lui l'attenzione dell'osservatore. Il personaggio è ritratto in maniera precisa, con la testa barbuta ed espressiva e con un segno di croce a "X" sulla fronte (riconoscimento dell'iniziazione mitraica) che ha permesso di identificarlo con uno dei figli di Decio, </a:t>
            </a:r>
            <a:r>
              <a:rPr lang="it-IT" dirty="0" err="1" smtClean="0"/>
              <a:t>Ostiliano</a:t>
            </a:r>
            <a:r>
              <a:rPr lang="it-IT" dirty="0" smtClean="0"/>
              <a:t> (morto di peste, del quale si conoscono altri due ritratti con lo stesso segno di iniziazione e con tratti somatici simili) o più probabilmente il maggiore, Erennio Etrusco, che morì in battaglia insieme al padre ad </a:t>
            </a:r>
            <a:r>
              <a:rPr lang="it-IT" dirty="0" err="1" smtClean="0"/>
              <a:t>Abrittus</a:t>
            </a:r>
            <a:r>
              <a:rPr lang="it-IT" dirty="0" smtClean="0"/>
              <a:t> contro i Goti di </a:t>
            </a:r>
            <a:r>
              <a:rPr lang="it-IT" dirty="0" err="1" smtClean="0"/>
              <a:t>Cniva</a:t>
            </a:r>
            <a:r>
              <a:rPr lang="it-IT" dirty="0" smtClean="0"/>
              <a:t> (nel 251).[1] </a:t>
            </a:r>
          </a:p>
          <a:p>
            <a:r>
              <a:rPr lang="it-IT" dirty="0" smtClean="0"/>
              <a:t>Stile[modifica | modifica </a:t>
            </a:r>
            <a:r>
              <a:rPr lang="it-IT" dirty="0" err="1" smtClean="0"/>
              <a:t>wikitesto</a:t>
            </a:r>
            <a:r>
              <a:rPr lang="it-IT" dirty="0" smtClean="0"/>
              <a:t>]</a:t>
            </a:r>
          </a:p>
          <a:p>
            <a:r>
              <a:rPr lang="it-IT" dirty="0" smtClean="0"/>
              <a:t>L'opera è caratterizzata da una sapiente composizione che si avvale di linee orizzontali e verticali, che si intersecano su tutto il campo, senza "agglomerati" e zone vuote. Inoltre il rilievo delle figure crea un fittissimo chiaroscuro, con variazioni di effetti a seconda dei materiali scolpiti (panneggi, capigliature, criniere, corazze e cotta di maglia del soldato all'estrema destra), con un frequente uso del trapano. </a:t>
            </a:r>
          </a:p>
          <a:p>
            <a:r>
              <a:rPr lang="it-IT" dirty="0" smtClean="0"/>
              <a:t>Confronti si possono fare con opere attiche coeve, anche se il soggetto e la composizione può definirsi peculiarmente romana, in una sorta di preparazione alla rinascenza classicista dell'arte nell'età di Gallieno. </a:t>
            </a:r>
            <a:endParaRPr lang="it-IT" dirty="0"/>
          </a:p>
        </p:txBody>
      </p:sp>
      <p:sp>
        <p:nvSpPr>
          <p:cNvPr id="4" name="Segnaposto numero diapositiva 3"/>
          <p:cNvSpPr>
            <a:spLocks noGrp="1"/>
          </p:cNvSpPr>
          <p:nvPr>
            <p:ph type="sldNum" sz="quarter" idx="10"/>
          </p:nvPr>
        </p:nvSpPr>
        <p:spPr/>
        <p:txBody>
          <a:bodyPr/>
          <a:lstStyle/>
          <a:p>
            <a:fld id="{39FA0DB0-BB6D-4C12-9310-0ECF1B091C65}" type="slidenum">
              <a:rPr lang="it-IT" smtClean="0"/>
              <a:t>38</a:t>
            </a:fld>
            <a:endParaRPr lang="it-IT"/>
          </a:p>
        </p:txBody>
      </p:sp>
    </p:spTree>
    <p:extLst>
      <p:ext uri="{BB962C8B-B14F-4D97-AF65-F5344CB8AC3E}">
        <p14:creationId xmlns:p14="http://schemas.microsoft.com/office/powerpoint/2010/main" val="2971389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 </a:t>
            </a:r>
          </a:p>
          <a:p>
            <a:endParaRPr lang="it-IT" dirty="0" smtClean="0"/>
          </a:p>
          <a:p>
            <a:endParaRPr lang="it-IT" dirty="0" smtClean="0"/>
          </a:p>
          <a:p>
            <a:r>
              <a:rPr lang="it-IT" dirty="0" err="1" smtClean="0"/>
              <a:t>Jump</a:t>
            </a:r>
            <a:r>
              <a:rPr lang="it-IT" dirty="0" smtClean="0"/>
              <a:t> to </a:t>
            </a:r>
            <a:r>
              <a:rPr lang="it-IT" dirty="0" err="1" smtClean="0"/>
              <a:t>navigation</a:t>
            </a:r>
            <a:endParaRPr lang="it-IT" dirty="0" smtClean="0"/>
          </a:p>
          <a:p>
            <a:r>
              <a:rPr lang="it-IT" dirty="0" err="1" smtClean="0"/>
              <a:t>Jump</a:t>
            </a:r>
            <a:r>
              <a:rPr lang="it-IT" dirty="0" smtClean="0"/>
              <a:t> to </a:t>
            </a:r>
            <a:r>
              <a:rPr lang="it-IT" dirty="0" err="1" smtClean="0"/>
              <a:t>search</a:t>
            </a:r>
            <a:endParaRPr lang="it-IT" dirty="0" smtClean="0"/>
          </a:p>
          <a:p>
            <a:r>
              <a:rPr lang="it-IT" dirty="0" smtClean="0"/>
              <a:t>Sarcofago Mattei I</a:t>
            </a:r>
          </a:p>
          <a:p>
            <a:endParaRPr lang="it-IT" dirty="0" smtClean="0"/>
          </a:p>
          <a:p>
            <a:r>
              <a:rPr lang="it-IT" dirty="0" smtClean="0"/>
              <a:t>Autore</a:t>
            </a:r>
          </a:p>
          <a:p>
            <a:r>
              <a:rPr lang="it-IT" dirty="0" smtClean="0"/>
              <a:t>sconosciuto</a:t>
            </a:r>
          </a:p>
          <a:p>
            <a:r>
              <a:rPr lang="it-IT" dirty="0" smtClean="0"/>
              <a:t>Data</a:t>
            </a:r>
          </a:p>
          <a:p>
            <a:r>
              <a:rPr lang="it-IT" dirty="0" smtClean="0"/>
              <a:t>III secolo d. C.</a:t>
            </a:r>
          </a:p>
          <a:p>
            <a:r>
              <a:rPr lang="it-IT" dirty="0" smtClean="0"/>
              <a:t>Materiale</a:t>
            </a:r>
          </a:p>
          <a:p>
            <a:r>
              <a:rPr lang="it-IT" dirty="0" smtClean="0"/>
              <a:t>marmo bianco</a:t>
            </a:r>
          </a:p>
          <a:p>
            <a:r>
              <a:rPr lang="it-IT" dirty="0" smtClean="0"/>
              <a:t>Altezza</a:t>
            </a:r>
          </a:p>
          <a:p>
            <a:r>
              <a:rPr lang="it-IT" dirty="0" smtClean="0"/>
              <a:t>131 cm</a:t>
            </a:r>
          </a:p>
          <a:p>
            <a:r>
              <a:rPr lang="it-IT" dirty="0" smtClean="0"/>
              <a:t>Ubicazione</a:t>
            </a:r>
          </a:p>
          <a:p>
            <a:r>
              <a:rPr lang="it-IT" dirty="0" smtClean="0"/>
              <a:t>Palazzo Mattei di Giove, Roma</a:t>
            </a:r>
          </a:p>
          <a:p>
            <a:r>
              <a:rPr lang="it-IT" dirty="0" smtClean="0"/>
              <a:t>Il fronte di sarcofago con scene di caccia al leone detto Mattei I è un sarcofago romano, alto 1,31 metri, conservato a palazzo Mattei di Giove a Roma e risalente al III secolo d. C. Nello stesso palazzo si conserva un altro fronte di sarcofago con scena analoga ma con varianti, detto Mattei II. </a:t>
            </a:r>
          </a:p>
          <a:p>
            <a:r>
              <a:rPr lang="it-IT" dirty="0" smtClean="0"/>
              <a:t>Storia e descrizione[modifica | modifica </a:t>
            </a:r>
            <a:r>
              <a:rPr lang="it-IT" dirty="0" err="1" smtClean="0"/>
              <a:t>wikitesto</a:t>
            </a:r>
            <a:r>
              <a:rPr lang="it-IT" dirty="0" smtClean="0"/>
              <a:t>]</a:t>
            </a:r>
          </a:p>
          <a:p>
            <a:r>
              <a:rPr lang="it-IT" dirty="0" smtClean="0"/>
              <a:t>A partire dall'età di Caracalla si nota nella produzione di sarcofagi scolpiti una sorta di reazione al pittoricismo di esempi precedenti (fine II-inizio III secolo, come il sarcofago di </a:t>
            </a:r>
            <a:r>
              <a:rPr lang="it-IT" dirty="0" err="1" smtClean="0"/>
              <a:t>Portonaccio</a:t>
            </a:r>
            <a:r>
              <a:rPr lang="it-IT" dirty="0" smtClean="0"/>
              <a:t>) con un ritorno a opere dalla plastica più ricca, come documentato anche nella ritrattistica tra il 215 e il 250. Contemporaneamente si diffuse l'uso di sarcofagi con scene di caccia al leone, tra i quali il Mattei I è uno dei più antichi della serie, grazie alla predilezione di Caracalla verso Alessandro Magno e le sue </a:t>
            </a:r>
            <a:r>
              <a:rPr lang="it-IT" dirty="0" err="1" smtClean="0"/>
              <a:t>cacce</a:t>
            </a:r>
            <a:r>
              <a:rPr lang="it-IT" dirty="0" smtClean="0"/>
              <a:t>. Le scene di caccia, dal lontano influsso orientale, già tornate in auge all'epoca di Adriano, nel mondo romano vennero caricate ulteriormente di significati legati ai valori militari, come dimostra la presenza di </a:t>
            </a:r>
            <a:r>
              <a:rPr lang="it-IT" dirty="0" err="1" smtClean="0"/>
              <a:t>Virtus</a:t>
            </a:r>
            <a:r>
              <a:rPr lang="it-IT" dirty="0" smtClean="0"/>
              <a:t>-Roma in abito amazzonico accanto al cavaliere-cacciatore. Esso è raffigurato con un ritratto fisiognomico (databile tra il 220 e il 230, per la somiglianza coi modi del ritratto di Caracalla), nell'atto di scagliare una lancia verso il leone a destra, mentre un altro leone morto è più in basso. Il leone si sta lanciando minaccioso su un cacciatore caduto con il gladio e lo scudo. Dietro la personificazione di Roma-</a:t>
            </a:r>
            <a:r>
              <a:rPr lang="it-IT" dirty="0" err="1" smtClean="0"/>
              <a:t>Virtus</a:t>
            </a:r>
            <a:r>
              <a:rPr lang="it-IT" dirty="0" smtClean="0"/>
              <a:t> si trovano poi due divinità nude, forse i Dioscuri. Davanti al cavaliere si trovano infine un cavaliere con tunica e un'altra figura nuda a piedi. </a:t>
            </a:r>
          </a:p>
          <a:p>
            <a:r>
              <a:rPr lang="it-IT" dirty="0" smtClean="0"/>
              <a:t>La composizione è molto serrata, con figure che si accavallano secondo uno schema sconosciuto al classicismo del II secolo d.C. L'uso del trapano e l'abbondante chiaroscuro dell'altorilievo sono caratteristiche dell'espressionismo a cavallo tra II e III secolo, mentre la solida plasticità e coerenza delle figure è indice del perdurante classicismo. </a:t>
            </a:r>
          </a:p>
          <a:p>
            <a:r>
              <a:rPr lang="it-IT" dirty="0" smtClean="0"/>
              <a:t>Questo schema compositivo venne riproposto con poche variazioni nei sarcofagi di caccia successivi. </a:t>
            </a:r>
            <a:endParaRPr lang="it-IT" dirty="0"/>
          </a:p>
        </p:txBody>
      </p:sp>
      <p:sp>
        <p:nvSpPr>
          <p:cNvPr id="4" name="Segnaposto numero diapositiva 3"/>
          <p:cNvSpPr>
            <a:spLocks noGrp="1"/>
          </p:cNvSpPr>
          <p:nvPr>
            <p:ph type="sldNum" sz="quarter" idx="10"/>
          </p:nvPr>
        </p:nvSpPr>
        <p:spPr/>
        <p:txBody>
          <a:bodyPr/>
          <a:lstStyle/>
          <a:p>
            <a:fld id="{39FA0DB0-BB6D-4C12-9310-0ECF1B091C65}" type="slidenum">
              <a:rPr lang="it-IT" smtClean="0"/>
              <a:t>45</a:t>
            </a:fld>
            <a:endParaRPr lang="it-IT"/>
          </a:p>
        </p:txBody>
      </p:sp>
    </p:spTree>
    <p:extLst>
      <p:ext uri="{BB962C8B-B14F-4D97-AF65-F5344CB8AC3E}">
        <p14:creationId xmlns:p14="http://schemas.microsoft.com/office/powerpoint/2010/main" val="1010498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7CEE63B-862E-4247-8301-B53878A2211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CB023E-C35C-406C-B32D-2970CAF836E3}" type="slidenum">
              <a:rPr lang="it-IT" smtClean="0"/>
              <a:t>‹N›</a:t>
            </a:fld>
            <a:endParaRPr lang="it-IT"/>
          </a:p>
        </p:txBody>
      </p:sp>
    </p:spTree>
    <p:extLst>
      <p:ext uri="{BB962C8B-B14F-4D97-AF65-F5344CB8AC3E}">
        <p14:creationId xmlns:p14="http://schemas.microsoft.com/office/powerpoint/2010/main" val="199901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7CEE63B-862E-4247-8301-B53878A2211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CB023E-C35C-406C-B32D-2970CAF836E3}" type="slidenum">
              <a:rPr lang="it-IT" smtClean="0"/>
              <a:t>‹N›</a:t>
            </a:fld>
            <a:endParaRPr lang="it-IT"/>
          </a:p>
        </p:txBody>
      </p:sp>
    </p:spTree>
    <p:extLst>
      <p:ext uri="{BB962C8B-B14F-4D97-AF65-F5344CB8AC3E}">
        <p14:creationId xmlns:p14="http://schemas.microsoft.com/office/powerpoint/2010/main" val="2523729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7CEE63B-862E-4247-8301-B53878A2211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CB023E-C35C-406C-B32D-2970CAF836E3}" type="slidenum">
              <a:rPr lang="it-IT" smtClean="0"/>
              <a:t>‹N›</a:t>
            </a:fld>
            <a:endParaRPr lang="it-IT"/>
          </a:p>
        </p:txBody>
      </p:sp>
    </p:spTree>
    <p:extLst>
      <p:ext uri="{BB962C8B-B14F-4D97-AF65-F5344CB8AC3E}">
        <p14:creationId xmlns:p14="http://schemas.microsoft.com/office/powerpoint/2010/main" val="58727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7CEE63B-862E-4247-8301-B53878A2211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CB023E-C35C-406C-B32D-2970CAF836E3}" type="slidenum">
              <a:rPr lang="it-IT" smtClean="0"/>
              <a:t>‹N›</a:t>
            </a:fld>
            <a:endParaRPr lang="it-IT"/>
          </a:p>
        </p:txBody>
      </p:sp>
    </p:spTree>
    <p:extLst>
      <p:ext uri="{BB962C8B-B14F-4D97-AF65-F5344CB8AC3E}">
        <p14:creationId xmlns:p14="http://schemas.microsoft.com/office/powerpoint/2010/main" val="846475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7CEE63B-862E-4247-8301-B53878A2211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CB023E-C35C-406C-B32D-2970CAF836E3}" type="slidenum">
              <a:rPr lang="it-IT" smtClean="0"/>
              <a:t>‹N›</a:t>
            </a:fld>
            <a:endParaRPr lang="it-IT"/>
          </a:p>
        </p:txBody>
      </p:sp>
    </p:spTree>
    <p:extLst>
      <p:ext uri="{BB962C8B-B14F-4D97-AF65-F5344CB8AC3E}">
        <p14:creationId xmlns:p14="http://schemas.microsoft.com/office/powerpoint/2010/main" val="330426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7CEE63B-862E-4247-8301-B53878A2211F}" type="datetimeFigureOut">
              <a:rPr lang="it-IT" smtClean="0"/>
              <a:t>20/09/2018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7CB023E-C35C-406C-B32D-2970CAF836E3}" type="slidenum">
              <a:rPr lang="it-IT" smtClean="0"/>
              <a:t>‹N›</a:t>
            </a:fld>
            <a:endParaRPr lang="it-IT"/>
          </a:p>
        </p:txBody>
      </p:sp>
    </p:spTree>
    <p:extLst>
      <p:ext uri="{BB962C8B-B14F-4D97-AF65-F5344CB8AC3E}">
        <p14:creationId xmlns:p14="http://schemas.microsoft.com/office/powerpoint/2010/main" val="3740485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7CEE63B-862E-4247-8301-B53878A2211F}" type="datetimeFigureOut">
              <a:rPr lang="it-IT" smtClean="0"/>
              <a:t>20/09/2018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7CB023E-C35C-406C-B32D-2970CAF836E3}" type="slidenum">
              <a:rPr lang="it-IT" smtClean="0"/>
              <a:t>‹N›</a:t>
            </a:fld>
            <a:endParaRPr lang="it-IT"/>
          </a:p>
        </p:txBody>
      </p:sp>
    </p:spTree>
    <p:extLst>
      <p:ext uri="{BB962C8B-B14F-4D97-AF65-F5344CB8AC3E}">
        <p14:creationId xmlns:p14="http://schemas.microsoft.com/office/powerpoint/2010/main" val="601617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7CEE63B-862E-4247-8301-B53878A2211F}" type="datetimeFigureOut">
              <a:rPr lang="it-IT" smtClean="0"/>
              <a:t>20/09/2018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7CB023E-C35C-406C-B32D-2970CAF836E3}" type="slidenum">
              <a:rPr lang="it-IT" smtClean="0"/>
              <a:t>‹N›</a:t>
            </a:fld>
            <a:endParaRPr lang="it-IT"/>
          </a:p>
        </p:txBody>
      </p:sp>
    </p:spTree>
    <p:extLst>
      <p:ext uri="{BB962C8B-B14F-4D97-AF65-F5344CB8AC3E}">
        <p14:creationId xmlns:p14="http://schemas.microsoft.com/office/powerpoint/2010/main" val="3817160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7CEE63B-862E-4247-8301-B53878A2211F}" type="datetimeFigureOut">
              <a:rPr lang="it-IT" smtClean="0"/>
              <a:t>20/09/2018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7CB023E-C35C-406C-B32D-2970CAF836E3}" type="slidenum">
              <a:rPr lang="it-IT" smtClean="0"/>
              <a:t>‹N›</a:t>
            </a:fld>
            <a:endParaRPr lang="it-IT"/>
          </a:p>
        </p:txBody>
      </p:sp>
    </p:spTree>
    <p:extLst>
      <p:ext uri="{BB962C8B-B14F-4D97-AF65-F5344CB8AC3E}">
        <p14:creationId xmlns:p14="http://schemas.microsoft.com/office/powerpoint/2010/main" val="3165854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7CEE63B-862E-4247-8301-B53878A2211F}" type="datetimeFigureOut">
              <a:rPr lang="it-IT" smtClean="0"/>
              <a:t>20/09/2018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7CB023E-C35C-406C-B32D-2970CAF836E3}" type="slidenum">
              <a:rPr lang="it-IT" smtClean="0"/>
              <a:t>‹N›</a:t>
            </a:fld>
            <a:endParaRPr lang="it-IT"/>
          </a:p>
        </p:txBody>
      </p:sp>
    </p:spTree>
    <p:extLst>
      <p:ext uri="{BB962C8B-B14F-4D97-AF65-F5344CB8AC3E}">
        <p14:creationId xmlns:p14="http://schemas.microsoft.com/office/powerpoint/2010/main" val="73218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7CEE63B-862E-4247-8301-B53878A2211F}" type="datetimeFigureOut">
              <a:rPr lang="it-IT" smtClean="0"/>
              <a:t>20/09/2018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7CB023E-C35C-406C-B32D-2970CAF836E3}" type="slidenum">
              <a:rPr lang="it-IT" smtClean="0"/>
              <a:t>‹N›</a:t>
            </a:fld>
            <a:endParaRPr lang="it-IT"/>
          </a:p>
        </p:txBody>
      </p:sp>
    </p:spTree>
    <p:extLst>
      <p:ext uri="{BB962C8B-B14F-4D97-AF65-F5344CB8AC3E}">
        <p14:creationId xmlns:p14="http://schemas.microsoft.com/office/powerpoint/2010/main" val="3471762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EE63B-862E-4247-8301-B53878A2211F}" type="datetimeFigureOut">
              <a:rPr lang="it-IT" smtClean="0"/>
              <a:t>20/09/2018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B023E-C35C-406C-B32D-2970CAF836E3}" type="slidenum">
              <a:rPr lang="it-IT" smtClean="0"/>
              <a:t>‹N›</a:t>
            </a:fld>
            <a:endParaRPr lang="it-IT"/>
          </a:p>
        </p:txBody>
      </p:sp>
    </p:spTree>
    <p:extLst>
      <p:ext uri="{BB962C8B-B14F-4D97-AF65-F5344CB8AC3E}">
        <p14:creationId xmlns:p14="http://schemas.microsoft.com/office/powerpoint/2010/main" val="3167551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309320"/>
            <a:ext cx="7772400" cy="548680"/>
          </a:xfrm>
        </p:spPr>
        <p:txBody>
          <a:bodyPr>
            <a:normAutofit/>
          </a:bodyPr>
          <a:lstStyle/>
          <a:p>
            <a:r>
              <a:rPr lang="it-IT" sz="2000" dirty="0" smtClean="0"/>
              <a:t>Sarcofago di Scipione Barbato</a:t>
            </a:r>
            <a:endParaRPr lang="it-IT" sz="2000"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0856"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099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453336"/>
            <a:ext cx="8229600" cy="404664"/>
          </a:xfrm>
        </p:spPr>
        <p:txBody>
          <a:bodyPr>
            <a:normAutofit/>
          </a:bodyPr>
          <a:lstStyle/>
          <a:p>
            <a:r>
              <a:rPr lang="it-IT" sz="2000" dirty="0" smtClean="0"/>
              <a:t>Sarcofago Amendola</a:t>
            </a:r>
            <a:endParaRPr lang="it-IT" sz="2000" dirty="0"/>
          </a:p>
        </p:txBody>
      </p:sp>
      <p:sp>
        <p:nvSpPr>
          <p:cNvPr id="3" name="Segnaposto contenuto 2"/>
          <p:cNvSpPr>
            <a:spLocks noGrp="1"/>
          </p:cNvSpPr>
          <p:nvPr>
            <p:ph idx="1"/>
          </p:nvPr>
        </p:nvSpPr>
        <p:spPr/>
        <p:txBody>
          <a:bodyPr/>
          <a:lstStyle/>
          <a:p>
            <a:endParaRPr lang="it-IT"/>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5104" cy="450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951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 y="2533"/>
            <a:ext cx="8265308" cy="685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488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3" y="0"/>
            <a:ext cx="9200508" cy="479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465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82"/>
            <a:ext cx="9188226" cy="614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749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356"/>
            <a:ext cx="9436971" cy="275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2676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5483"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2705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2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834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 y="0"/>
            <a:ext cx="9243443"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587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573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896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38"/>
            <a:ext cx="9126443" cy="622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989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7" y="990"/>
            <a:ext cx="9164477" cy="685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928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111"/>
            <a:ext cx="8763102" cy="693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618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Sarcofago Piccolo Ludovisi</a:t>
            </a:r>
            <a:endParaRPr lang="it-IT" sz="2000" dirty="0"/>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4015"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404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a:t>Dettaglio lato sinistro del sarcofago </a:t>
            </a:r>
          </a:p>
        </p:txBody>
      </p:sp>
      <p:sp>
        <p:nvSpPr>
          <p:cNvPr id="3" name="Segnaposto contenuto 2"/>
          <p:cNvSpPr>
            <a:spLocks noGrp="1"/>
          </p:cNvSpPr>
          <p:nvPr>
            <p:ph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027619"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872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a:t>Dettaglio parte sinistra del sarcofago</a:t>
            </a:r>
          </a:p>
        </p:txBody>
      </p:sp>
      <p:sp>
        <p:nvSpPr>
          <p:cNvPr id="3" name="Segnaposto contenuto 2"/>
          <p:cNvSpPr>
            <a:spLocks noGrp="1"/>
          </p:cNvSpPr>
          <p:nvPr>
            <p:ph idx="1"/>
          </p:nvPr>
        </p:nvSpPr>
        <p:spPr/>
        <p:txBody>
          <a:bodyPr/>
          <a:lstStyle/>
          <a:p>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94607"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239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a:t>Dettaglio parte centro-destra del sarcofago</a:t>
            </a:r>
          </a:p>
        </p:txBody>
      </p:sp>
      <p:sp>
        <p:nvSpPr>
          <p:cNvPr id="3" name="Segnaposto contenuto 2"/>
          <p:cNvSpPr>
            <a:spLocks noGrp="1"/>
          </p:cNvSpPr>
          <p:nvPr>
            <p:ph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4463"/>
            <a:ext cx="8963752" cy="544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407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459"/>
            <a:ext cx="8633525" cy="6885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11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453336"/>
            <a:ext cx="8229600" cy="404664"/>
          </a:xfrm>
        </p:spPr>
        <p:txBody>
          <a:bodyPr>
            <a:normAutofit fontScale="90000"/>
          </a:bodyPr>
          <a:lstStyle/>
          <a:p>
            <a:r>
              <a:rPr lang="it-IT" sz="2000" dirty="0"/>
              <a:t>Dettaglio lato destro del sarcofago</a:t>
            </a:r>
            <a:br>
              <a:rPr lang="it-IT" sz="2000" dirty="0"/>
            </a:br>
            <a:endParaRPr lang="it-IT" sz="2000" dirty="0"/>
          </a:p>
        </p:txBody>
      </p:sp>
      <p:sp>
        <p:nvSpPr>
          <p:cNvPr id="3" name="Segnaposto contenuto 2"/>
          <p:cNvSpPr>
            <a:spLocks noGrp="1"/>
          </p:cNvSpPr>
          <p:nvPr>
            <p:ph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532440" cy="639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36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fontScale="90000"/>
          </a:bodyPr>
          <a:lstStyle/>
          <a:p>
            <a:r>
              <a:rPr lang="it-IT" sz="2000" dirty="0" smtClean="0"/>
              <a:t>Sarcofago di </a:t>
            </a:r>
            <a:r>
              <a:rPr lang="it-IT" sz="2000" dirty="0" err="1" smtClean="0"/>
              <a:t>Portonaccio</a:t>
            </a:r>
            <a:r>
              <a:rPr lang="it-IT" sz="2000" dirty="0" smtClean="0"/>
              <a:t>, 180 </a:t>
            </a:r>
            <a:r>
              <a:rPr lang="it-IT" sz="2000" dirty="0" err="1" smtClean="0"/>
              <a:t>d.c.</a:t>
            </a:r>
            <a:r>
              <a:rPr lang="it-IT" sz="2000" dirty="0" smtClean="0"/>
              <a:t> marmo, 114 </a:t>
            </a:r>
            <a:r>
              <a:rPr lang="it-IT" sz="2000" dirty="0" err="1" smtClean="0"/>
              <a:t>x239x116</a:t>
            </a:r>
            <a:r>
              <a:rPr lang="it-IT" sz="2000" dirty="0" smtClean="0"/>
              <a:t>, Roma </a:t>
            </a:r>
            <a:r>
              <a:rPr lang="it-IT" sz="2000" dirty="0" err="1" smtClean="0"/>
              <a:t>Musoe</a:t>
            </a:r>
            <a:r>
              <a:rPr lang="it-IT" sz="2000" dirty="0" smtClean="0"/>
              <a:t> alle Terme</a:t>
            </a:r>
            <a:endParaRPr lang="it-IT" sz="2000" dirty="0"/>
          </a:p>
        </p:txBody>
      </p:sp>
      <p:sp>
        <p:nvSpPr>
          <p:cNvPr id="3" name="Segnaposto contenuto 2"/>
          <p:cNvSpPr>
            <a:spLocks noGrp="1"/>
          </p:cNvSpPr>
          <p:nvPr>
            <p:ph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9634"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709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a:t>Il sarcofago di </a:t>
            </a:r>
            <a:r>
              <a:rPr lang="it-IT" sz="2000" dirty="0" err="1"/>
              <a:t>Portonaccio</a:t>
            </a:r>
            <a:r>
              <a:rPr lang="it-IT" sz="2000" dirty="0"/>
              <a:t> visto sul lato destro e frontale</a:t>
            </a:r>
          </a:p>
        </p:txBody>
      </p:sp>
      <p:sp>
        <p:nvSpPr>
          <p:cNvPr id="3" name="Segnaposto contenuto 2"/>
          <p:cNvSpPr>
            <a:spLocks noGrp="1"/>
          </p:cNvSpPr>
          <p:nvPr>
            <p:ph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75585"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9243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0" y="274638"/>
            <a:ext cx="4114800" cy="1143000"/>
          </a:xfrm>
        </p:spPr>
        <p:txBody>
          <a:bodyPr>
            <a:normAutofit/>
          </a:bodyPr>
          <a:lstStyle/>
          <a:p>
            <a:r>
              <a:rPr lang="it-IT" sz="2000" dirty="0"/>
              <a:t>Lato sinistro</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91" y="0"/>
            <a:ext cx="41096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3741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0"/>
            <a:ext cx="9334389"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718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44008" y="274638"/>
            <a:ext cx="4042792" cy="1143000"/>
          </a:xfrm>
        </p:spPr>
        <p:txBody>
          <a:bodyPr>
            <a:normAutofit/>
          </a:bodyPr>
          <a:lstStyle/>
          <a:p>
            <a:r>
              <a:rPr lang="it-IT" sz="2000" dirty="0"/>
              <a:t>Lato destro.</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94" y="0"/>
            <a:ext cx="437163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043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74638"/>
            <a:ext cx="3322712" cy="1143000"/>
          </a:xfrm>
        </p:spPr>
        <p:txBody>
          <a:bodyPr>
            <a:normAutofit/>
          </a:bodyPr>
          <a:lstStyle/>
          <a:p>
            <a:r>
              <a:rPr lang="it-IT" sz="2000" dirty="0"/>
              <a:t>Dettaglio della parte frontale-sinistra: trofei, capo barbaro e presunta consorte.</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1418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7265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80112" y="274638"/>
            <a:ext cx="3106688" cy="1143000"/>
          </a:xfrm>
        </p:spPr>
        <p:txBody>
          <a:bodyPr>
            <a:normAutofit fontScale="90000"/>
          </a:bodyPr>
          <a:lstStyle/>
          <a:p>
            <a:r>
              <a:rPr lang="it-IT" sz="2000" dirty="0"/>
              <a:t>Dettaglio della parte centrale, dove si vede il defunto combattere contro i barbari.[</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1418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8266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80112" y="274638"/>
            <a:ext cx="3106688" cy="1143000"/>
          </a:xfrm>
        </p:spPr>
        <p:txBody>
          <a:bodyPr>
            <a:normAutofit fontScale="90000"/>
          </a:bodyPr>
          <a:lstStyle/>
          <a:p>
            <a:r>
              <a:rPr lang="it-IT" sz="2000" dirty="0"/>
              <a:t>Dettaglio della parte frontale-destra: trofei, capo barbaro con nodo </a:t>
            </a:r>
            <a:r>
              <a:rPr lang="it-IT" sz="2000" dirty="0" err="1"/>
              <a:t>suebo</a:t>
            </a:r>
            <a:r>
              <a:rPr lang="it-IT" sz="2000" dirty="0"/>
              <a:t> (popolo dei Quadi o Marcomanni o Buri) e presunta consorte.</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04" y="0"/>
            <a:ext cx="51418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660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a:t>Dettaglio dei barbari sconfitti.</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896"/>
            <a:ext cx="9129522" cy="609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829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endParaRPr lang="it-IT" sz="2000"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28" y="-31860"/>
            <a:ext cx="9186479" cy="6889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5788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 y="0"/>
            <a:ext cx="9203794"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3058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873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08104" y="274638"/>
            <a:ext cx="3178696" cy="1143000"/>
          </a:xfrm>
        </p:spPr>
        <p:txBody>
          <a:bodyPr>
            <a:normAutofit fontScale="90000"/>
          </a:bodyPr>
          <a:lstStyle/>
          <a:p>
            <a:r>
              <a:rPr lang="it-IT" sz="2000" dirty="0" smtClean="0"/>
              <a:t>Sarcofago detto ‘Grande Ludovisi’ a Palazzo </a:t>
            </a:r>
            <a:r>
              <a:rPr lang="it-IT" sz="2000" dirty="0" err="1" smtClean="0"/>
              <a:t>Altemps</a:t>
            </a:r>
            <a:r>
              <a:rPr lang="it-IT" sz="2000" dirty="0" smtClean="0"/>
              <a:t>.</a:t>
            </a:r>
            <a:br>
              <a:rPr lang="it-IT" sz="2000" dirty="0" smtClean="0"/>
            </a:br>
            <a:r>
              <a:rPr lang="it-IT" sz="2000" dirty="0" smtClean="0"/>
              <a:t>Alla parete testa di </a:t>
            </a:r>
            <a:r>
              <a:rPr lang="it-IT" sz="2000" dirty="0" smtClean="0"/>
              <a:t>Marte</a:t>
            </a:r>
            <a:br>
              <a:rPr lang="it-IT" sz="2000" dirty="0" smtClean="0"/>
            </a:br>
            <a:r>
              <a:rPr lang="it-IT" sz="2000" dirty="0" err="1" smtClean="0"/>
              <a:t>3.o</a:t>
            </a:r>
            <a:r>
              <a:rPr lang="it-IT" sz="2000" dirty="0" smtClean="0"/>
              <a:t> sec., marmo, </a:t>
            </a:r>
            <a:r>
              <a:rPr lang="it-IT" sz="2000" dirty="0" err="1" smtClean="0"/>
              <a:t>153x273x137</a:t>
            </a:r>
            <a:r>
              <a:rPr lang="it-IT" sz="2000" dirty="0" smtClean="0"/>
              <a:t> cm</a:t>
            </a:r>
            <a:endParaRPr lang="it-IT" sz="2000" dirty="0"/>
          </a:p>
        </p:txBody>
      </p:sp>
      <p:sp>
        <p:nvSpPr>
          <p:cNvPr id="3" name="Segnaposto contenuto 2"/>
          <p:cNvSpPr>
            <a:spLocks noGrp="1"/>
          </p:cNvSpPr>
          <p:nvPr>
            <p:ph idx="1"/>
          </p:nvPr>
        </p:nvSpPr>
        <p:spPr/>
        <p:txBody>
          <a:bodyPr/>
          <a:lstStyle/>
          <a:p>
            <a:endParaRPr lang="it-IT"/>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8064" cy="6866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4335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2000" dirty="0"/>
              <a:t>Il generale col marchio sulla fronte</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38" y="0"/>
            <a:ext cx="8508437"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0255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fontScale="90000"/>
          </a:bodyPr>
          <a:lstStyle/>
          <a:p>
            <a:r>
              <a:rPr lang="it-IT" sz="2000" dirty="0" smtClean="0"/>
              <a:t>Sarcofago di </a:t>
            </a:r>
            <a:r>
              <a:rPr lang="it-IT" sz="2000" dirty="0" err="1" smtClean="0"/>
              <a:t>Caius</a:t>
            </a:r>
            <a:r>
              <a:rPr lang="it-IT" sz="2000" dirty="0" smtClean="0"/>
              <a:t> </a:t>
            </a:r>
            <a:r>
              <a:rPr lang="it-IT" sz="2000" dirty="0" err="1" smtClean="0"/>
              <a:t>Bellicus</a:t>
            </a:r>
            <a:r>
              <a:rPr lang="it-IT" sz="2000" dirty="0" smtClean="0"/>
              <a:t> </a:t>
            </a:r>
            <a:r>
              <a:rPr lang="it-IT" sz="2000" dirty="0" err="1" smtClean="0"/>
              <a:t>Natalis</a:t>
            </a:r>
            <a:r>
              <a:rPr lang="it-IT" sz="2000" dirty="0" smtClean="0"/>
              <a:t> </a:t>
            </a:r>
            <a:r>
              <a:rPr lang="it-IT" sz="2000" dirty="0" err="1" smtClean="0"/>
              <a:t>Tebanianus</a:t>
            </a:r>
            <a:r>
              <a:rPr lang="it-IT" sz="2000" dirty="0" smtClean="0"/>
              <a:t>, Campo Santo Monumentale di Pisa</a:t>
            </a:r>
            <a:br>
              <a:rPr lang="it-IT" sz="2000" dirty="0" smtClean="0"/>
            </a:br>
            <a:endParaRPr lang="it-IT" sz="2000" dirty="0"/>
          </a:p>
        </p:txBody>
      </p:sp>
      <p:sp>
        <p:nvSpPr>
          <p:cNvPr id="3" name="Segnaposto contenuto 2"/>
          <p:cNvSpPr>
            <a:spLocks noGrp="1"/>
          </p:cNvSpPr>
          <p:nvPr>
            <p:ph idx="1"/>
          </p:nvPr>
        </p:nvSpPr>
        <p:spPr/>
        <p:txBody>
          <a:bodyPr/>
          <a:lstStyle/>
          <a:p>
            <a:endParaRPr lang="it-IT"/>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38"/>
            <a:ext cx="9225148" cy="463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748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48064" y="274638"/>
            <a:ext cx="3538736" cy="1143000"/>
          </a:xfrm>
        </p:spPr>
        <p:txBody>
          <a:bodyPr>
            <a:normAutofit/>
          </a:bodyPr>
          <a:lstStyle/>
          <a:p>
            <a:r>
              <a:rPr lang="it-IT" sz="2000" dirty="0"/>
              <a:t>Il lato</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52" y="0"/>
            <a:ext cx="50472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1828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93296"/>
            <a:ext cx="8229600" cy="764704"/>
          </a:xfrm>
        </p:spPr>
        <p:txBody>
          <a:bodyPr>
            <a:normAutofit fontScale="90000"/>
          </a:bodyPr>
          <a:lstStyle/>
          <a:p>
            <a:r>
              <a:rPr lang="it-IT" sz="2000" dirty="0"/>
              <a:t>Sarcofago detto “Grande Ludovisi”, con scena di battaglia tra soldati Romani e Germani. Il personaggio principale al centro è probabilmente </a:t>
            </a:r>
            <a:r>
              <a:rPr lang="it-IT" sz="2000" dirty="0" err="1"/>
              <a:t>Ostiliano</a:t>
            </a:r>
            <a:r>
              <a:rPr lang="it-IT" sz="2000" dirty="0"/>
              <a:t>, figlio del imperatore Decio (morto nel 251 d.C.</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68" y="-15950"/>
            <a:ext cx="9154314" cy="5173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446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7736"/>
            <a:ext cx="9123885" cy="6085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863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21" y="0"/>
            <a:ext cx="504872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430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40152" y="274638"/>
            <a:ext cx="2746648" cy="1143000"/>
          </a:xfrm>
        </p:spPr>
        <p:txBody>
          <a:bodyPr>
            <a:normAutofit/>
          </a:bodyPr>
          <a:lstStyle/>
          <a:p>
            <a:r>
              <a:rPr lang="it-IT" sz="2000" dirty="0" smtClean="0"/>
              <a:t>Sarcofago di Acilia</a:t>
            </a:r>
            <a:endParaRPr lang="it-IT" sz="2000" dirty="0"/>
          </a:p>
        </p:txBody>
      </p:sp>
      <p:sp>
        <p:nvSpPr>
          <p:cNvPr id="3" name="Segnaposto contenuto 2"/>
          <p:cNvSpPr>
            <a:spLocks noGrp="1"/>
          </p:cNvSpPr>
          <p:nvPr>
            <p:ph idx="1"/>
          </p:nvPr>
        </p:nvSpPr>
        <p:spPr/>
        <p:txBody>
          <a:bodyPr/>
          <a:lstStyle/>
          <a:p>
            <a:endParaRPr lang="it-IT"/>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7562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454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fontScale="90000"/>
          </a:bodyPr>
          <a:lstStyle/>
          <a:p>
            <a:r>
              <a:rPr lang="it-IT" sz="2000" dirty="0" smtClean="0"/>
              <a:t>, Sarcofago Mattei I, </a:t>
            </a:r>
            <a:r>
              <a:rPr lang="it-IT" sz="2000" dirty="0" err="1" smtClean="0"/>
              <a:t>3.o</a:t>
            </a:r>
            <a:r>
              <a:rPr lang="it-IT" sz="2000" dirty="0" smtClean="0"/>
              <a:t> sec., marmo bianco, h 131, </a:t>
            </a:r>
            <a:r>
              <a:rPr lang="it-IT" sz="2000" dirty="0" err="1" smtClean="0"/>
              <a:t>PalazzoMmattei</a:t>
            </a:r>
            <a:r>
              <a:rPr lang="it-IT" sz="2000" dirty="0" smtClean="0"/>
              <a:t> di Giove, Roma</a:t>
            </a:r>
            <a:endParaRPr lang="it-IT" sz="2000" dirty="0"/>
          </a:p>
        </p:txBody>
      </p:sp>
      <p:sp>
        <p:nvSpPr>
          <p:cNvPr id="3" name="Segnaposto contenuto 2"/>
          <p:cNvSpPr>
            <a:spLocks noGrp="1"/>
          </p:cNvSpPr>
          <p:nvPr>
            <p:ph idx="1"/>
          </p:nvPr>
        </p:nvSpPr>
        <p:spPr/>
        <p:txBody>
          <a:bodyPr/>
          <a:lstStyle/>
          <a:p>
            <a:endParaRPr lang="it-IT"/>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5906" cy="472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8635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92" y="-5316"/>
            <a:ext cx="9264908" cy="5018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4467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335646"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608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247985" cy="594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915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945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580" y="0"/>
            <a:ext cx="9695723"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383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73"/>
            <a:ext cx="9212792" cy="655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506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8"/>
            <a:ext cx="9219719" cy="4725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7908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84221"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4649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75786"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675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355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64216" y="1600200"/>
            <a:ext cx="681556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9511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Sarcofago di Elena</a:t>
            </a:r>
            <a:endParaRPr lang="it-IT" sz="2000" dirty="0"/>
          </a:p>
        </p:txBody>
      </p:sp>
      <p:sp>
        <p:nvSpPr>
          <p:cNvPr id="3" name="Segnaposto contenuto 2"/>
          <p:cNvSpPr>
            <a:spLocks noGrp="1"/>
          </p:cNvSpPr>
          <p:nvPr>
            <p:ph idx="1"/>
          </p:nvPr>
        </p:nvSpPr>
        <p:spPr/>
        <p:txBody>
          <a:bodyPr/>
          <a:lstStyle/>
          <a:p>
            <a:endParaRPr lang="it-IT"/>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343768"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767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Autofit/>
          </a:bodyPr>
          <a:lstStyle/>
          <a:p>
            <a:r>
              <a:rPr lang="it-IT" sz="2000" dirty="0" smtClean="0"/>
              <a:t>Sarcofago ‘dogmatico’</a:t>
            </a:r>
            <a:endParaRPr lang="it-IT" sz="2000" dirty="0"/>
          </a:p>
        </p:txBody>
      </p:sp>
      <p:sp>
        <p:nvSpPr>
          <p:cNvPr id="3" name="Segnaposto contenuto 2"/>
          <p:cNvSpPr>
            <a:spLocks noGrp="1"/>
          </p:cNvSpPr>
          <p:nvPr>
            <p:ph idx="1"/>
          </p:nvPr>
        </p:nvSpPr>
        <p:spPr/>
        <p:txBody>
          <a:bodyPr/>
          <a:lstStyle/>
          <a:p>
            <a:endParaRPr lang="it-IT"/>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882011"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079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Sarcofago ‘</a:t>
            </a:r>
            <a:r>
              <a:rPr lang="it-IT" sz="2000" dirty="0" err="1" smtClean="0"/>
              <a:t>dogmtico</a:t>
            </a:r>
            <a:r>
              <a:rPr lang="it-IT" sz="2000" dirty="0" smtClean="0"/>
              <a:t>’</a:t>
            </a:r>
            <a:endParaRPr lang="it-IT" sz="2000" dirty="0"/>
          </a:p>
        </p:txBody>
      </p:sp>
      <p:sp>
        <p:nvSpPr>
          <p:cNvPr id="3" name="Segnaposto contenuto 2"/>
          <p:cNvSpPr>
            <a:spLocks noGrp="1"/>
          </p:cNvSpPr>
          <p:nvPr>
            <p:ph idx="1"/>
          </p:nvPr>
        </p:nvSpPr>
        <p:spPr/>
        <p:txBody>
          <a:bodyPr/>
          <a:lstStyle/>
          <a:p>
            <a:endParaRPr lang="it-IT"/>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5" y="6858"/>
            <a:ext cx="9192785" cy="615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827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Sarcofago di Giunio Basso</a:t>
            </a:r>
            <a:endParaRPr lang="it-IT" sz="2000" dirty="0"/>
          </a:p>
        </p:txBody>
      </p:sp>
      <p:sp>
        <p:nvSpPr>
          <p:cNvPr id="3" name="Segnaposto contenuto 2"/>
          <p:cNvSpPr>
            <a:spLocks noGrp="1"/>
          </p:cNvSpPr>
          <p:nvPr>
            <p:ph idx="1"/>
          </p:nvPr>
        </p:nvSpPr>
        <p:spPr/>
        <p:txBody>
          <a:bodyPr/>
          <a:lstStyle/>
          <a:p>
            <a:endParaRPr lang="it-IT"/>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3022"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7954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smtClean="0"/>
              <a:t>Sarcofago di </a:t>
            </a:r>
            <a:r>
              <a:rPr lang="it-IT" sz="2000" dirty="0" err="1" smtClean="0"/>
              <a:t>Stilicone</a:t>
            </a:r>
            <a:endParaRPr lang="it-IT" sz="2000" dirty="0"/>
          </a:p>
        </p:txBody>
      </p:sp>
      <p:sp>
        <p:nvSpPr>
          <p:cNvPr id="3" name="Segnaposto contenuto 2"/>
          <p:cNvSpPr>
            <a:spLocks noGrp="1"/>
          </p:cNvSpPr>
          <p:nvPr>
            <p:ph idx="1"/>
          </p:nvPr>
        </p:nvSpPr>
        <p:spPr/>
        <p:txBody>
          <a:bodyPr/>
          <a:lstStyle/>
          <a:p>
            <a:endParaRPr lang="it-IT"/>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66"/>
            <a:ext cx="5080000" cy="389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453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472"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7988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3784"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583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046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7595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70"/>
            <a:ext cx="7745990" cy="683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27212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TotalTime>
  <Words>2402</Words>
  <Application>Microsoft Office PowerPoint</Application>
  <PresentationFormat>Presentazione su schermo (4:3)</PresentationFormat>
  <Paragraphs>147</Paragraphs>
  <Slides>58</Slides>
  <Notes>7</Notes>
  <HiddenSlides>0</HiddenSlides>
  <MMClips>0</MMClips>
  <ScaleCrop>false</ScaleCrop>
  <HeadingPairs>
    <vt:vector size="4" baseType="variant">
      <vt:variant>
        <vt:lpstr>Tema</vt:lpstr>
      </vt:variant>
      <vt:variant>
        <vt:i4>1</vt:i4>
      </vt:variant>
      <vt:variant>
        <vt:lpstr>Titoli diapositive</vt:lpstr>
      </vt:variant>
      <vt:variant>
        <vt:i4>58</vt:i4>
      </vt:variant>
    </vt:vector>
  </HeadingPairs>
  <TitlesOfParts>
    <vt:vector size="59" baseType="lpstr">
      <vt:lpstr>Tema di Office</vt:lpstr>
      <vt:lpstr>Sarcofago di Scipione Barbato</vt:lpstr>
      <vt:lpstr>Presentazione standard di PowerPoint</vt:lpstr>
      <vt:lpstr>Presentazione standard di PowerPoint</vt:lpstr>
      <vt:lpstr>Sarcofago di Caius Bellicus Natalis Tebanianus, Campo Santo Monumentale di Pisa </vt:lpstr>
      <vt:lpstr>Presentazione standard di PowerPoint</vt:lpstr>
      <vt:lpstr>Presentazione standard di PowerPoint</vt:lpstr>
      <vt:lpstr>Presentazione standard di PowerPoint</vt:lpstr>
      <vt:lpstr>Presentazione standard di PowerPoint</vt:lpstr>
      <vt:lpstr>Presentazione standard di PowerPoint</vt:lpstr>
      <vt:lpstr>Sarcofago Amendola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Sarcofago Piccolo Ludovisi</vt:lpstr>
      <vt:lpstr>Dettaglio lato sinistro del sarcofago </vt:lpstr>
      <vt:lpstr>Dettaglio parte sinistra del sarcofago</vt:lpstr>
      <vt:lpstr>Dettaglio parte centro-destra del sarcofago</vt:lpstr>
      <vt:lpstr>Presentazione standard di PowerPoint</vt:lpstr>
      <vt:lpstr>Dettaglio lato destro del sarcofago </vt:lpstr>
      <vt:lpstr>Sarcofago di Portonaccio, 180 d.c. marmo, 114 x239x116, Roma Musoe alle Terme</vt:lpstr>
      <vt:lpstr>Il sarcofago di Portonaccio visto sul lato destro e frontale</vt:lpstr>
      <vt:lpstr>Lato sinistro</vt:lpstr>
      <vt:lpstr>Lato destro.</vt:lpstr>
      <vt:lpstr>Dettaglio della parte frontale-sinistra: trofei, capo barbaro e presunta consorte.</vt:lpstr>
      <vt:lpstr>Dettaglio della parte centrale, dove si vede il defunto combattere contro i barbari.[</vt:lpstr>
      <vt:lpstr>Dettaglio della parte frontale-destra: trofei, capo barbaro con nodo suebo (popolo dei Quadi o Marcomanni o Buri) e presunta consorte.</vt:lpstr>
      <vt:lpstr>Dettaglio dei barbari sconfitti.</vt:lpstr>
      <vt:lpstr>Presentazione standard di PowerPoint</vt:lpstr>
      <vt:lpstr>Presentazione standard di PowerPoint</vt:lpstr>
      <vt:lpstr>Presentazione standard di PowerPoint</vt:lpstr>
      <vt:lpstr>Sarcofago detto ‘Grande Ludovisi’ a Palazzo Altemps. Alla parete testa di Marte 3.o sec., marmo, 153x273x137 cm</vt:lpstr>
      <vt:lpstr>Il generale col marchio sulla fronte</vt:lpstr>
      <vt:lpstr>Il lato</vt:lpstr>
      <vt:lpstr>Sarcofago detto “Grande Ludovisi”, con scena di battaglia tra soldati Romani e Germani. Il personaggio principale al centro è probabilmente Ostiliano, figlio del imperatore Decio (morto nel 251 d.C.</vt:lpstr>
      <vt:lpstr>Presentazione standard di PowerPoint</vt:lpstr>
      <vt:lpstr>Presentazione standard di PowerPoint</vt:lpstr>
      <vt:lpstr>Sarcofago di Acilia</vt:lpstr>
      <vt:lpstr>, Sarcofago Mattei I, 3.o sec., marmo bianco, h 131, PalazzoMmattei di Giove, Roma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Sarcofago di Elena</vt:lpstr>
      <vt:lpstr>Sarcofago ‘dogmatico’</vt:lpstr>
      <vt:lpstr>Sarcofago ‘dogmtico’</vt:lpstr>
      <vt:lpstr>Sarcofago di Giunio Basso</vt:lpstr>
      <vt:lpstr>Sarcofago di Stilicone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Sarcfag di Scipione Brabato</dc:title>
  <dc:creator>lenovo</dc:creator>
  <cp:lastModifiedBy>lenovo</cp:lastModifiedBy>
  <cp:revision>17</cp:revision>
  <dcterms:created xsi:type="dcterms:W3CDTF">2018-09-18T13:49:52Z</dcterms:created>
  <dcterms:modified xsi:type="dcterms:W3CDTF">2018-09-20T13:02:59Z</dcterms:modified>
</cp:coreProperties>
</file>