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7" r:id="rId2"/>
    <p:sldId id="353" r:id="rId3"/>
    <p:sldId id="347" r:id="rId4"/>
    <p:sldId id="352" r:id="rId5"/>
    <p:sldId id="256" r:id="rId6"/>
    <p:sldId id="342" r:id="rId7"/>
    <p:sldId id="348" r:id="rId8"/>
    <p:sldId id="264" r:id="rId9"/>
    <p:sldId id="258" r:id="rId10"/>
    <p:sldId id="350" r:id="rId11"/>
    <p:sldId id="351" r:id="rId12"/>
    <p:sldId id="344" r:id="rId13"/>
    <p:sldId id="261" r:id="rId14"/>
    <p:sldId id="346" r:id="rId15"/>
    <p:sldId id="345" r:id="rId16"/>
    <p:sldId id="259" r:id="rId17"/>
    <p:sldId id="262" r:id="rId18"/>
    <p:sldId id="260" r:id="rId19"/>
    <p:sldId id="340" r:id="rId20"/>
    <p:sldId id="341" r:id="rId21"/>
    <p:sldId id="265" r:id="rId22"/>
    <p:sldId id="271" r:id="rId23"/>
    <p:sldId id="273" r:id="rId24"/>
    <p:sldId id="274" r:id="rId25"/>
    <p:sldId id="278" r:id="rId26"/>
    <p:sldId id="280" r:id="rId27"/>
    <p:sldId id="281" r:id="rId28"/>
    <p:sldId id="282" r:id="rId29"/>
    <p:sldId id="285" r:id="rId30"/>
    <p:sldId id="283" r:id="rId31"/>
    <p:sldId id="286" r:id="rId32"/>
    <p:sldId id="291" r:id="rId33"/>
    <p:sldId id="295" r:id="rId34"/>
    <p:sldId id="290" r:id="rId35"/>
    <p:sldId id="289" r:id="rId36"/>
    <p:sldId id="292" r:id="rId37"/>
    <p:sldId id="293" r:id="rId38"/>
    <p:sldId id="287" r:id="rId39"/>
    <p:sldId id="296" r:id="rId40"/>
    <p:sldId id="294" r:id="rId41"/>
    <p:sldId id="288" r:id="rId42"/>
    <p:sldId id="297" r:id="rId43"/>
    <p:sldId id="298" r:id="rId44"/>
    <p:sldId id="299" r:id="rId45"/>
    <p:sldId id="303" r:id="rId46"/>
    <p:sldId id="304" r:id="rId47"/>
    <p:sldId id="305" r:id="rId48"/>
    <p:sldId id="320" r:id="rId49"/>
    <p:sldId id="308" r:id="rId50"/>
    <p:sldId id="319" r:id="rId51"/>
    <p:sldId id="309" r:id="rId52"/>
    <p:sldId id="310" r:id="rId53"/>
    <p:sldId id="300" r:id="rId54"/>
    <p:sldId id="301" r:id="rId55"/>
    <p:sldId id="312" r:id="rId56"/>
    <p:sldId id="314" r:id="rId57"/>
    <p:sldId id="302" r:id="rId58"/>
    <p:sldId id="306" r:id="rId59"/>
    <p:sldId id="315" r:id="rId60"/>
    <p:sldId id="316" r:id="rId61"/>
    <p:sldId id="307" r:id="rId62"/>
    <p:sldId id="313" r:id="rId63"/>
    <p:sldId id="311" r:id="rId64"/>
    <p:sldId id="317" r:id="rId65"/>
    <p:sldId id="318" r:id="rId66"/>
    <p:sldId id="321" r:id="rId67"/>
    <p:sldId id="322" r:id="rId68"/>
    <p:sldId id="323" r:id="rId69"/>
    <p:sldId id="324" r:id="rId70"/>
    <p:sldId id="325" r:id="rId71"/>
    <p:sldId id="326" r:id="rId72"/>
    <p:sldId id="327" r:id="rId73"/>
    <p:sldId id="328" r:id="rId74"/>
    <p:sldId id="329" r:id="rId75"/>
    <p:sldId id="330" r:id="rId76"/>
    <p:sldId id="331" r:id="rId77"/>
    <p:sldId id="338" r:id="rId78"/>
    <p:sldId id="339" r:id="rId79"/>
    <p:sldId id="349" r:id="rId8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0" d="100"/>
          <a:sy n="60" d="100"/>
        </p:scale>
        <p:origin x="-376" y="-7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163603-4888-4186-A0D7-9A2949DD4341}" type="datetimeFigureOut">
              <a:rPr lang="it-IT" smtClean="0"/>
              <a:t>21/09/2018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914D0C-AE05-4758-A494-B8CD71F05815}" type="slidenum">
              <a:rPr lang="it-IT" smtClean="0"/>
              <a:t>‹N›</a:t>
            </a:fld>
            <a:endParaRPr lang="it-IT"/>
          </a:p>
        </p:txBody>
      </p:sp>
    </p:spTree>
    <p:extLst>
      <p:ext uri="{BB962C8B-B14F-4D97-AF65-F5344CB8AC3E}">
        <p14:creationId xmlns:p14="http://schemas.microsoft.com/office/powerpoint/2010/main" val="2954301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Sarcofago di Ercole </a:t>
            </a:r>
          </a:p>
          <a:p>
            <a:r>
              <a:rPr lang="it-IT" dirty="0" smtClean="0"/>
              <a:t>Il "Sarcofago di Velletri" (II secolo) riassume – come ha dimostrato Bernard Andreae – nel modo più completo l’insieme delle idee escatologiche su cui si struttura il simbolismo dei sarcofagi cristiani nel III secolo. Vi si narra, infatti, una storia che fu soggetto di una tragedia d’Euripide: la regina </a:t>
            </a:r>
            <a:r>
              <a:rPr lang="it-IT" dirty="0" err="1" smtClean="0"/>
              <a:t>Alcesti</a:t>
            </a:r>
            <a:r>
              <a:rPr lang="it-IT" dirty="0" smtClean="0"/>
              <a:t>, moglie del re Admeto, sacrificò la propria vita per salvare quella del marito, ma per la nobiltà del suo gesto fu riportata fuori dal regno dei morti grazie all’intervento di Ercole.</a:t>
            </a:r>
          </a:p>
          <a:p>
            <a:r>
              <a:rPr lang="it-IT" dirty="0" smtClean="0"/>
              <a:t> </a:t>
            </a:r>
          </a:p>
          <a:p>
            <a:r>
              <a:rPr lang="it-IT" dirty="0" smtClean="0"/>
              <a:t>Alla base di questo mito c’è la convinzione dell’immortalità dell’anima, la quale giunge, dopo la morte corporale, in un Aldilà con il quale, esiste possibilità di comunicazione attraverso l’amore; l’uomo nella vita è come un attore che recita una parte (sul sarcofago vi sono elementi teatrali e maschere) e deve sopportare con forza le prove che la sorte gl’impone (come Eracle). Non deve opporsi agli dei ma, al contrario, dimostrare il proprio ossequio e comportarsi con paziente umanità. Nereidi, Tritoni o aquile sono gli accompagnatori verso le Isole dei Beati. Nel sarcofago di Velletri tutti questi concetti sono riuniti ed espressi mediante simboli ed allegorie.</a:t>
            </a:r>
            <a:endParaRPr lang="it-IT" dirty="0"/>
          </a:p>
        </p:txBody>
      </p:sp>
      <p:sp>
        <p:nvSpPr>
          <p:cNvPr id="4" name="Segnaposto numero diapositiva 3"/>
          <p:cNvSpPr>
            <a:spLocks noGrp="1"/>
          </p:cNvSpPr>
          <p:nvPr>
            <p:ph type="sldNum" sz="quarter" idx="10"/>
          </p:nvPr>
        </p:nvSpPr>
        <p:spPr/>
        <p:txBody>
          <a:bodyPr/>
          <a:lstStyle/>
          <a:p>
            <a:fld id="{85914D0C-AE05-4758-A494-B8CD71F05815}" type="slidenum">
              <a:rPr lang="it-IT" smtClean="0"/>
              <a:t>5</a:t>
            </a:fld>
            <a:endParaRPr lang="it-IT"/>
          </a:p>
        </p:txBody>
      </p:sp>
    </p:spTree>
    <p:extLst>
      <p:ext uri="{BB962C8B-B14F-4D97-AF65-F5344CB8AC3E}">
        <p14:creationId xmlns:p14="http://schemas.microsoft.com/office/powerpoint/2010/main" val="131306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7B1EF6F-0484-4975-96AD-F91A73C05789}" type="datetimeFigureOut">
              <a:rPr lang="it-IT" smtClean="0"/>
              <a:t>21/09/2018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9C8D04F-4B9A-4FC6-9125-B9EE3C432735}" type="slidenum">
              <a:rPr lang="it-IT" smtClean="0"/>
              <a:t>‹N›</a:t>
            </a:fld>
            <a:endParaRPr lang="it-IT"/>
          </a:p>
        </p:txBody>
      </p:sp>
    </p:spTree>
    <p:extLst>
      <p:ext uri="{BB962C8B-B14F-4D97-AF65-F5344CB8AC3E}">
        <p14:creationId xmlns:p14="http://schemas.microsoft.com/office/powerpoint/2010/main" val="1417383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7B1EF6F-0484-4975-96AD-F91A73C05789}" type="datetimeFigureOut">
              <a:rPr lang="it-IT" smtClean="0"/>
              <a:t>21/09/2018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9C8D04F-4B9A-4FC6-9125-B9EE3C432735}" type="slidenum">
              <a:rPr lang="it-IT" smtClean="0"/>
              <a:t>‹N›</a:t>
            </a:fld>
            <a:endParaRPr lang="it-IT"/>
          </a:p>
        </p:txBody>
      </p:sp>
    </p:spTree>
    <p:extLst>
      <p:ext uri="{BB962C8B-B14F-4D97-AF65-F5344CB8AC3E}">
        <p14:creationId xmlns:p14="http://schemas.microsoft.com/office/powerpoint/2010/main" val="708891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7B1EF6F-0484-4975-96AD-F91A73C05789}" type="datetimeFigureOut">
              <a:rPr lang="it-IT" smtClean="0"/>
              <a:t>21/09/2018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9C8D04F-4B9A-4FC6-9125-B9EE3C432735}" type="slidenum">
              <a:rPr lang="it-IT" smtClean="0"/>
              <a:t>‹N›</a:t>
            </a:fld>
            <a:endParaRPr lang="it-IT"/>
          </a:p>
        </p:txBody>
      </p:sp>
    </p:spTree>
    <p:extLst>
      <p:ext uri="{BB962C8B-B14F-4D97-AF65-F5344CB8AC3E}">
        <p14:creationId xmlns:p14="http://schemas.microsoft.com/office/powerpoint/2010/main" val="3242146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7B1EF6F-0484-4975-96AD-F91A73C05789}" type="datetimeFigureOut">
              <a:rPr lang="it-IT" smtClean="0"/>
              <a:t>21/09/2018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9C8D04F-4B9A-4FC6-9125-B9EE3C432735}" type="slidenum">
              <a:rPr lang="it-IT" smtClean="0"/>
              <a:t>‹N›</a:t>
            </a:fld>
            <a:endParaRPr lang="it-IT"/>
          </a:p>
        </p:txBody>
      </p:sp>
    </p:spTree>
    <p:extLst>
      <p:ext uri="{BB962C8B-B14F-4D97-AF65-F5344CB8AC3E}">
        <p14:creationId xmlns:p14="http://schemas.microsoft.com/office/powerpoint/2010/main" val="1269264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7B1EF6F-0484-4975-96AD-F91A73C05789}" type="datetimeFigureOut">
              <a:rPr lang="it-IT" smtClean="0"/>
              <a:t>21/09/2018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9C8D04F-4B9A-4FC6-9125-B9EE3C432735}" type="slidenum">
              <a:rPr lang="it-IT" smtClean="0"/>
              <a:t>‹N›</a:t>
            </a:fld>
            <a:endParaRPr lang="it-IT"/>
          </a:p>
        </p:txBody>
      </p:sp>
    </p:spTree>
    <p:extLst>
      <p:ext uri="{BB962C8B-B14F-4D97-AF65-F5344CB8AC3E}">
        <p14:creationId xmlns:p14="http://schemas.microsoft.com/office/powerpoint/2010/main" val="1082335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7B1EF6F-0484-4975-96AD-F91A73C05789}" type="datetimeFigureOut">
              <a:rPr lang="it-IT" smtClean="0"/>
              <a:t>21/09/2018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9C8D04F-4B9A-4FC6-9125-B9EE3C432735}" type="slidenum">
              <a:rPr lang="it-IT" smtClean="0"/>
              <a:t>‹N›</a:t>
            </a:fld>
            <a:endParaRPr lang="it-IT"/>
          </a:p>
        </p:txBody>
      </p:sp>
    </p:spTree>
    <p:extLst>
      <p:ext uri="{BB962C8B-B14F-4D97-AF65-F5344CB8AC3E}">
        <p14:creationId xmlns:p14="http://schemas.microsoft.com/office/powerpoint/2010/main" val="2855767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7B1EF6F-0484-4975-96AD-F91A73C05789}" type="datetimeFigureOut">
              <a:rPr lang="it-IT" smtClean="0"/>
              <a:t>21/09/2018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9C8D04F-4B9A-4FC6-9125-B9EE3C432735}" type="slidenum">
              <a:rPr lang="it-IT" smtClean="0"/>
              <a:t>‹N›</a:t>
            </a:fld>
            <a:endParaRPr lang="it-IT"/>
          </a:p>
        </p:txBody>
      </p:sp>
    </p:spTree>
    <p:extLst>
      <p:ext uri="{BB962C8B-B14F-4D97-AF65-F5344CB8AC3E}">
        <p14:creationId xmlns:p14="http://schemas.microsoft.com/office/powerpoint/2010/main" val="85670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7B1EF6F-0484-4975-96AD-F91A73C05789}" type="datetimeFigureOut">
              <a:rPr lang="it-IT" smtClean="0"/>
              <a:t>21/09/2018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9C8D04F-4B9A-4FC6-9125-B9EE3C432735}" type="slidenum">
              <a:rPr lang="it-IT" smtClean="0"/>
              <a:t>‹N›</a:t>
            </a:fld>
            <a:endParaRPr lang="it-IT"/>
          </a:p>
        </p:txBody>
      </p:sp>
    </p:spTree>
    <p:extLst>
      <p:ext uri="{BB962C8B-B14F-4D97-AF65-F5344CB8AC3E}">
        <p14:creationId xmlns:p14="http://schemas.microsoft.com/office/powerpoint/2010/main" val="3484032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7B1EF6F-0484-4975-96AD-F91A73C05789}" type="datetimeFigureOut">
              <a:rPr lang="it-IT" smtClean="0"/>
              <a:t>21/09/2018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9C8D04F-4B9A-4FC6-9125-B9EE3C432735}" type="slidenum">
              <a:rPr lang="it-IT" smtClean="0"/>
              <a:t>‹N›</a:t>
            </a:fld>
            <a:endParaRPr lang="it-IT"/>
          </a:p>
        </p:txBody>
      </p:sp>
    </p:spTree>
    <p:extLst>
      <p:ext uri="{BB962C8B-B14F-4D97-AF65-F5344CB8AC3E}">
        <p14:creationId xmlns:p14="http://schemas.microsoft.com/office/powerpoint/2010/main" val="1742664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7B1EF6F-0484-4975-96AD-F91A73C05789}" type="datetimeFigureOut">
              <a:rPr lang="it-IT" smtClean="0"/>
              <a:t>21/09/2018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9C8D04F-4B9A-4FC6-9125-B9EE3C432735}" type="slidenum">
              <a:rPr lang="it-IT" smtClean="0"/>
              <a:t>‹N›</a:t>
            </a:fld>
            <a:endParaRPr lang="it-IT"/>
          </a:p>
        </p:txBody>
      </p:sp>
    </p:spTree>
    <p:extLst>
      <p:ext uri="{BB962C8B-B14F-4D97-AF65-F5344CB8AC3E}">
        <p14:creationId xmlns:p14="http://schemas.microsoft.com/office/powerpoint/2010/main" val="66497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7B1EF6F-0484-4975-96AD-F91A73C05789}" type="datetimeFigureOut">
              <a:rPr lang="it-IT" smtClean="0"/>
              <a:t>21/09/2018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9C8D04F-4B9A-4FC6-9125-B9EE3C432735}" type="slidenum">
              <a:rPr lang="it-IT" smtClean="0"/>
              <a:t>‹N›</a:t>
            </a:fld>
            <a:endParaRPr lang="it-IT"/>
          </a:p>
        </p:txBody>
      </p:sp>
    </p:spTree>
    <p:extLst>
      <p:ext uri="{BB962C8B-B14F-4D97-AF65-F5344CB8AC3E}">
        <p14:creationId xmlns:p14="http://schemas.microsoft.com/office/powerpoint/2010/main" val="4077137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B1EF6F-0484-4975-96AD-F91A73C05789}" type="datetimeFigureOut">
              <a:rPr lang="it-IT" smtClean="0"/>
              <a:t>21/09/2018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8D04F-4B9A-4FC6-9125-B9EE3C432735}" type="slidenum">
              <a:rPr lang="it-IT" smtClean="0"/>
              <a:t>‹N›</a:t>
            </a:fld>
            <a:endParaRPr lang="it-IT"/>
          </a:p>
        </p:txBody>
      </p:sp>
    </p:spTree>
    <p:extLst>
      <p:ext uri="{BB962C8B-B14F-4D97-AF65-F5344CB8AC3E}">
        <p14:creationId xmlns:p14="http://schemas.microsoft.com/office/powerpoint/2010/main" val="3433431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76364"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1820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57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59432"/>
            <a:ext cx="5596877" cy="799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03984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88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536" y="-1539552"/>
            <a:ext cx="6755163" cy="950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4922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7478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9563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18" y="0"/>
            <a:ext cx="9180869"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6739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34" y="0"/>
            <a:ext cx="51777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5260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8" y="13454"/>
            <a:ext cx="589512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4303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47" y="0"/>
            <a:ext cx="51777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9690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33" y="0"/>
            <a:ext cx="5402210"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1659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82"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6314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98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80" y="0"/>
            <a:ext cx="5086713" cy="7317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683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78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15416"/>
            <a:ext cx="9178744"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50258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08104" y="274638"/>
            <a:ext cx="3178696" cy="1143000"/>
          </a:xfrm>
        </p:spPr>
        <p:txBody>
          <a:bodyPr>
            <a:normAutofit fontScale="90000"/>
          </a:bodyPr>
          <a:lstStyle/>
          <a:p>
            <a:r>
              <a:rPr lang="it-IT" dirty="0" smtClean="0"/>
              <a:t>Da </a:t>
            </a:r>
            <a:br>
              <a:rPr lang="it-IT" dirty="0" smtClean="0"/>
            </a:br>
            <a:r>
              <a:rPr lang="it-IT" dirty="0" smtClean="0"/>
              <a:t>Il sarcofago con le fatiche di ercole e altri sarcofagi</a:t>
            </a:r>
            <a:br>
              <a:rPr lang="it-IT" dirty="0" smtClean="0"/>
            </a:br>
            <a:r>
              <a:rPr lang="it-IT" dirty="0"/>
              <a:t/>
            </a:r>
            <a:br>
              <a:rPr lang="it-IT" dirty="0"/>
            </a:br>
            <a:r>
              <a:rPr lang="it-IT" dirty="0" smtClean="0"/>
              <a:t/>
            </a:r>
            <a:br>
              <a:rPr lang="it-IT" dirty="0" smtClean="0"/>
            </a:br>
            <a:r>
              <a:rPr lang="it-IT" dirty="0" smtClean="0"/>
              <a:t>Bellissimo!!</a:t>
            </a:r>
            <a:br>
              <a:rPr lang="it-IT" dirty="0" smtClean="0"/>
            </a:br>
            <a:endParaRPr lang="it-IT" dirty="0"/>
          </a:p>
        </p:txBody>
      </p:sp>
      <p:pic>
        <p:nvPicPr>
          <p:cNvPr id="808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80" y="-18808"/>
            <a:ext cx="5046292" cy="7192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2321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5565913"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9032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4206"/>
            <a:ext cx="9111725" cy="68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25007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48466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53354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13" y="17878"/>
            <a:ext cx="9216246" cy="542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671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063282" cy="191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27180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636473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86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65314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51031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95387"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3890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76" y="0"/>
            <a:ext cx="9063282" cy="191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6639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02"/>
            <a:ext cx="9218160" cy="5516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4945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16" y="0"/>
            <a:ext cx="9165478" cy="48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98657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5722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5827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0907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70008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1820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58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65314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0907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68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9392"/>
            <a:ext cx="4971636"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6789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1" y="24280"/>
            <a:ext cx="9111625" cy="6833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24561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58358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7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88365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89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23209"/>
            <a:ext cx="9348455" cy="3045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308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68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15416"/>
            <a:ext cx="9209615"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61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85" y="0"/>
            <a:ext cx="9177862"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17835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568"/>
            <a:ext cx="6566914" cy="6852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06332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6600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49321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0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229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53315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19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12207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60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8688"/>
            <a:ext cx="8219173" cy="684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2869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71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45149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81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56354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34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1742"/>
            <a:ext cx="9115011" cy="6836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04399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12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00839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0" y="0"/>
            <a:ext cx="9149093"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3260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24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3445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05024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22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7222"/>
            <a:ext cx="9281259" cy="2629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82208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32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99" y="6268"/>
            <a:ext cx="6851731" cy="6851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15865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25" y="0"/>
            <a:ext cx="720145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5439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40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06116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0725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52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093836" cy="170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39" y="2819400"/>
            <a:ext cx="9169570" cy="3129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2372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73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84" y="1124744"/>
            <a:ext cx="9142057"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6" y="4005064"/>
            <a:ext cx="9191222" cy="174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58060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7439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35985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91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848"/>
            <a:ext cx="9143183" cy="493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06365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83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19" y="0"/>
            <a:ext cx="9098857"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88053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30272"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41879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93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41027"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0088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77" y="0"/>
            <a:ext cx="9143942" cy="393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126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63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35516"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93794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42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6580"/>
            <a:ext cx="9165575" cy="448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36670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04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26" y="11109"/>
            <a:ext cx="9167844" cy="4498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3856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14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7652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90209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45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91" y="0"/>
            <a:ext cx="47470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25142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55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53" y="23209"/>
            <a:ext cx="4831515" cy="6718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62433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65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410"/>
            <a:ext cx="4770244" cy="6854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8744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75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99" y="-18808"/>
            <a:ext cx="4981276" cy="6876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289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7" y="0"/>
            <a:ext cx="772811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71610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86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17" y="0"/>
            <a:ext cx="464391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88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96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363"/>
            <a:ext cx="4788012" cy="685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56561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06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7910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77389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16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93" y="0"/>
            <a:ext cx="4570963"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256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27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6754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57464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37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9392"/>
            <a:ext cx="4818226" cy="705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3698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47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790161"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24740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877272"/>
            <a:ext cx="8229600" cy="980728"/>
          </a:xfrm>
        </p:spPr>
        <p:txBody>
          <a:bodyPr>
            <a:normAutofit/>
          </a:bodyPr>
          <a:lstStyle/>
          <a:p>
            <a:r>
              <a:rPr lang="it-IT" sz="2000" dirty="0" smtClean="0"/>
              <a:t>Sarcofago romano della fioraia, tomba di </a:t>
            </a:r>
            <a:r>
              <a:rPr lang="it-IT" sz="2000" dirty="0" err="1" smtClean="0"/>
              <a:t>giovanni</a:t>
            </a:r>
            <a:r>
              <a:rPr lang="it-IT" sz="2000" dirty="0" smtClean="0"/>
              <a:t> da Velletri</a:t>
            </a:r>
            <a:endParaRPr lang="it-IT" sz="2000" dirty="0"/>
          </a:p>
        </p:txBody>
      </p:sp>
      <p:pic>
        <p:nvPicPr>
          <p:cNvPr id="819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08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609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fontScale="90000"/>
          </a:bodyPr>
          <a:lstStyle/>
          <a:p>
            <a:r>
              <a:rPr lang="it-IT" dirty="0" smtClean="0"/>
              <a:t>Sarcofago degli sposi di Cerveteri</a:t>
            </a:r>
            <a:endParaRPr lang="it-IT" dirty="0"/>
          </a:p>
        </p:txBody>
      </p:sp>
      <p:pic>
        <p:nvPicPr>
          <p:cNvPr id="829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 y="20789"/>
            <a:ext cx="3810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4926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675" y="0"/>
            <a:ext cx="89424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4229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35" y="0"/>
            <a:ext cx="9160022"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460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60" y="-7312"/>
            <a:ext cx="9191508" cy="6316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1437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TotalTime>
  <Words>234</Words>
  <Application>Microsoft Office PowerPoint</Application>
  <PresentationFormat>Presentazione su schermo (4:3)</PresentationFormat>
  <Paragraphs>8</Paragraphs>
  <Slides>79</Slides>
  <Notes>1</Notes>
  <HiddenSlides>0</HiddenSlides>
  <MMClips>0</MMClips>
  <ScaleCrop>false</ScaleCrop>
  <HeadingPairs>
    <vt:vector size="4" baseType="variant">
      <vt:variant>
        <vt:lpstr>Tema</vt:lpstr>
      </vt:variant>
      <vt:variant>
        <vt:i4>1</vt:i4>
      </vt:variant>
      <vt:variant>
        <vt:lpstr>Titoli diapositive</vt:lpstr>
      </vt:variant>
      <vt:variant>
        <vt:i4>79</vt:i4>
      </vt:variant>
    </vt:vector>
  </HeadingPairs>
  <TitlesOfParts>
    <vt:vector size="80"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Da  Il sarcofago con le fatiche di ercole e altri sarcofagi   Bellissimo!!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Sarcofago romano della fioraia, tomba di giovanni da Velletri</vt:lpstr>
      <vt:lpstr>Sarcofago degli sposi di Cerveteri</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13</cp:revision>
  <dcterms:created xsi:type="dcterms:W3CDTF">2018-09-21T09:23:14Z</dcterms:created>
  <dcterms:modified xsi:type="dcterms:W3CDTF">2018-09-21T20:38:53Z</dcterms:modified>
</cp:coreProperties>
</file>