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300" r:id="rId26"/>
    <p:sldId id="279" r:id="rId27"/>
    <p:sldId id="280" r:id="rId28"/>
    <p:sldId id="281" r:id="rId29"/>
    <p:sldId id="282" r:id="rId30"/>
    <p:sldId id="283" r:id="rId31"/>
    <p:sldId id="284" r:id="rId32"/>
    <p:sldId id="286" r:id="rId33"/>
    <p:sldId id="287" r:id="rId34"/>
    <p:sldId id="285" r:id="rId35"/>
    <p:sldId id="289" r:id="rId36"/>
    <p:sldId id="290" r:id="rId37"/>
    <p:sldId id="288" r:id="rId38"/>
    <p:sldId id="291" r:id="rId39"/>
    <p:sldId id="292" r:id="rId40"/>
    <p:sldId id="293" r:id="rId41"/>
    <p:sldId id="294" r:id="rId42"/>
    <p:sldId id="295" r:id="rId43"/>
    <p:sldId id="296" r:id="rId44"/>
    <p:sldId id="297" r:id="rId45"/>
    <p:sldId id="298" r:id="rId46"/>
    <p:sldId id="299" r:id="rId4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18" y="-96"/>
      </p:cViewPr>
      <p:guideLst>
        <p:guide orient="horz" pos="2160"/>
        <p:guide pos="2880"/>
      </p:guideLst>
    </p:cSldViewPr>
  </p:slideViewPr>
  <p:notesTextViewPr>
    <p:cViewPr>
      <p:scale>
        <a:sx n="1" d="1"/>
        <a:sy n="1" d="1"/>
      </p:scale>
      <p:origin x="0" y="0"/>
    </p:cViewPr>
  </p:notesTextViewPr>
  <p:sorterViewPr>
    <p:cViewPr>
      <p:scale>
        <a:sx n="100" d="100"/>
        <a:sy n="100" d="100"/>
      </p:scale>
      <p:origin x="0" y="47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B9763CA-26EB-4D2A-A792-E8C8283EB48E}" type="datetimeFigureOut">
              <a:rPr lang="it-IT" smtClean="0"/>
              <a:t>09/06/2016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6C8159-3FFD-4677-8CED-31761DF8AB62}" type="slidenum">
              <a:rPr lang="it-IT" smtClean="0"/>
              <a:t>‹N›</a:t>
            </a:fld>
            <a:endParaRPr lang="it-IT"/>
          </a:p>
        </p:txBody>
      </p:sp>
    </p:spTree>
    <p:extLst>
      <p:ext uri="{BB962C8B-B14F-4D97-AF65-F5344CB8AC3E}">
        <p14:creationId xmlns:p14="http://schemas.microsoft.com/office/powerpoint/2010/main" val="3861000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B9763CA-26EB-4D2A-A792-E8C8283EB48E}" type="datetimeFigureOut">
              <a:rPr lang="it-IT" smtClean="0"/>
              <a:t>09/06/2016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6C8159-3FFD-4677-8CED-31761DF8AB62}" type="slidenum">
              <a:rPr lang="it-IT" smtClean="0"/>
              <a:t>‹N›</a:t>
            </a:fld>
            <a:endParaRPr lang="it-IT"/>
          </a:p>
        </p:txBody>
      </p:sp>
    </p:spTree>
    <p:extLst>
      <p:ext uri="{BB962C8B-B14F-4D97-AF65-F5344CB8AC3E}">
        <p14:creationId xmlns:p14="http://schemas.microsoft.com/office/powerpoint/2010/main" val="34280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B9763CA-26EB-4D2A-A792-E8C8283EB48E}" type="datetimeFigureOut">
              <a:rPr lang="it-IT" smtClean="0"/>
              <a:t>09/06/2016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6C8159-3FFD-4677-8CED-31761DF8AB62}" type="slidenum">
              <a:rPr lang="it-IT" smtClean="0"/>
              <a:t>‹N›</a:t>
            </a:fld>
            <a:endParaRPr lang="it-IT"/>
          </a:p>
        </p:txBody>
      </p:sp>
    </p:spTree>
    <p:extLst>
      <p:ext uri="{BB962C8B-B14F-4D97-AF65-F5344CB8AC3E}">
        <p14:creationId xmlns:p14="http://schemas.microsoft.com/office/powerpoint/2010/main" val="33202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B9763CA-26EB-4D2A-A792-E8C8283EB48E}" type="datetimeFigureOut">
              <a:rPr lang="it-IT" smtClean="0"/>
              <a:t>09/06/2016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6C8159-3FFD-4677-8CED-31761DF8AB62}" type="slidenum">
              <a:rPr lang="it-IT" smtClean="0"/>
              <a:t>‹N›</a:t>
            </a:fld>
            <a:endParaRPr lang="it-IT"/>
          </a:p>
        </p:txBody>
      </p:sp>
    </p:spTree>
    <p:extLst>
      <p:ext uri="{BB962C8B-B14F-4D97-AF65-F5344CB8AC3E}">
        <p14:creationId xmlns:p14="http://schemas.microsoft.com/office/powerpoint/2010/main" val="97057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B9763CA-26EB-4D2A-A792-E8C8283EB48E}" type="datetimeFigureOut">
              <a:rPr lang="it-IT" smtClean="0"/>
              <a:t>09/06/2016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6C8159-3FFD-4677-8CED-31761DF8AB62}" type="slidenum">
              <a:rPr lang="it-IT" smtClean="0"/>
              <a:t>‹N›</a:t>
            </a:fld>
            <a:endParaRPr lang="it-IT"/>
          </a:p>
        </p:txBody>
      </p:sp>
    </p:spTree>
    <p:extLst>
      <p:ext uri="{BB962C8B-B14F-4D97-AF65-F5344CB8AC3E}">
        <p14:creationId xmlns:p14="http://schemas.microsoft.com/office/powerpoint/2010/main" val="1891238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B9763CA-26EB-4D2A-A792-E8C8283EB48E}" type="datetimeFigureOut">
              <a:rPr lang="it-IT" smtClean="0"/>
              <a:t>09/06/2016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6C8159-3FFD-4677-8CED-31761DF8AB62}" type="slidenum">
              <a:rPr lang="it-IT" smtClean="0"/>
              <a:t>‹N›</a:t>
            </a:fld>
            <a:endParaRPr lang="it-IT"/>
          </a:p>
        </p:txBody>
      </p:sp>
    </p:spTree>
    <p:extLst>
      <p:ext uri="{BB962C8B-B14F-4D97-AF65-F5344CB8AC3E}">
        <p14:creationId xmlns:p14="http://schemas.microsoft.com/office/powerpoint/2010/main" val="12956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B9763CA-26EB-4D2A-A792-E8C8283EB48E}" type="datetimeFigureOut">
              <a:rPr lang="it-IT" smtClean="0"/>
              <a:t>09/06/2016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56C8159-3FFD-4677-8CED-31761DF8AB62}" type="slidenum">
              <a:rPr lang="it-IT" smtClean="0"/>
              <a:t>‹N›</a:t>
            </a:fld>
            <a:endParaRPr lang="it-IT"/>
          </a:p>
        </p:txBody>
      </p:sp>
    </p:spTree>
    <p:extLst>
      <p:ext uri="{BB962C8B-B14F-4D97-AF65-F5344CB8AC3E}">
        <p14:creationId xmlns:p14="http://schemas.microsoft.com/office/powerpoint/2010/main" val="290199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B9763CA-26EB-4D2A-A792-E8C8283EB48E}" type="datetimeFigureOut">
              <a:rPr lang="it-IT" smtClean="0"/>
              <a:t>09/06/2016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56C8159-3FFD-4677-8CED-31761DF8AB62}" type="slidenum">
              <a:rPr lang="it-IT" smtClean="0"/>
              <a:t>‹N›</a:t>
            </a:fld>
            <a:endParaRPr lang="it-IT"/>
          </a:p>
        </p:txBody>
      </p:sp>
    </p:spTree>
    <p:extLst>
      <p:ext uri="{BB962C8B-B14F-4D97-AF65-F5344CB8AC3E}">
        <p14:creationId xmlns:p14="http://schemas.microsoft.com/office/powerpoint/2010/main" val="278436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B9763CA-26EB-4D2A-A792-E8C8283EB48E}" type="datetimeFigureOut">
              <a:rPr lang="it-IT" smtClean="0"/>
              <a:t>09/06/2016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56C8159-3FFD-4677-8CED-31761DF8AB62}" type="slidenum">
              <a:rPr lang="it-IT" smtClean="0"/>
              <a:t>‹N›</a:t>
            </a:fld>
            <a:endParaRPr lang="it-IT"/>
          </a:p>
        </p:txBody>
      </p:sp>
    </p:spTree>
    <p:extLst>
      <p:ext uri="{BB962C8B-B14F-4D97-AF65-F5344CB8AC3E}">
        <p14:creationId xmlns:p14="http://schemas.microsoft.com/office/powerpoint/2010/main" val="3491850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B9763CA-26EB-4D2A-A792-E8C8283EB48E}" type="datetimeFigureOut">
              <a:rPr lang="it-IT" smtClean="0"/>
              <a:t>09/06/2016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6C8159-3FFD-4677-8CED-31761DF8AB62}" type="slidenum">
              <a:rPr lang="it-IT" smtClean="0"/>
              <a:t>‹N›</a:t>
            </a:fld>
            <a:endParaRPr lang="it-IT"/>
          </a:p>
        </p:txBody>
      </p:sp>
    </p:spTree>
    <p:extLst>
      <p:ext uri="{BB962C8B-B14F-4D97-AF65-F5344CB8AC3E}">
        <p14:creationId xmlns:p14="http://schemas.microsoft.com/office/powerpoint/2010/main" val="134396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B9763CA-26EB-4D2A-A792-E8C8283EB48E}" type="datetimeFigureOut">
              <a:rPr lang="it-IT" smtClean="0"/>
              <a:t>09/06/2016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6C8159-3FFD-4677-8CED-31761DF8AB62}" type="slidenum">
              <a:rPr lang="it-IT" smtClean="0"/>
              <a:t>‹N›</a:t>
            </a:fld>
            <a:endParaRPr lang="it-IT"/>
          </a:p>
        </p:txBody>
      </p:sp>
    </p:spTree>
    <p:extLst>
      <p:ext uri="{BB962C8B-B14F-4D97-AF65-F5344CB8AC3E}">
        <p14:creationId xmlns:p14="http://schemas.microsoft.com/office/powerpoint/2010/main" val="202820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763CA-26EB-4D2A-A792-E8C8283EB48E}" type="datetimeFigureOut">
              <a:rPr lang="it-IT" smtClean="0"/>
              <a:t>09/06/2016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C8159-3FFD-4677-8CED-31761DF8AB62}" type="slidenum">
              <a:rPr lang="it-IT" smtClean="0"/>
              <a:t>‹N›</a:t>
            </a:fld>
            <a:endParaRPr lang="it-IT"/>
          </a:p>
        </p:txBody>
      </p:sp>
    </p:spTree>
    <p:extLst>
      <p:ext uri="{BB962C8B-B14F-4D97-AF65-F5344CB8AC3E}">
        <p14:creationId xmlns:p14="http://schemas.microsoft.com/office/powerpoint/2010/main" val="3927843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it.wikipedia.org/wiki/184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it.wikipedia.org/wiki/1149"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t.wikipedia.org/w/index.php?title=Jan_Willenberg&amp;action=edit&amp;redlink=1" TargetMode="External"/><Relationship Id="rId2" Type="http://schemas.openxmlformats.org/officeDocument/2006/relationships/hyperlink" Target="https://it.wikipedia.org/wiki/1606"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6381328"/>
            <a:ext cx="7772400" cy="476672"/>
          </a:xfrm>
        </p:spPr>
        <p:txBody>
          <a:bodyPr>
            <a:normAutofit/>
          </a:bodyPr>
          <a:lstStyle/>
          <a:p>
            <a:r>
              <a:rPr lang="it-IT" sz="1400" dirty="0" smtClean="0"/>
              <a:t>Facciata</a:t>
            </a:r>
            <a:endParaRPr lang="it-IT" sz="1400" dirty="0"/>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1" y="0"/>
            <a:ext cx="9212522" cy="6165304"/>
          </a:xfrm>
          <a:prstGeom prst="rect">
            <a:avLst/>
          </a:prstGeom>
        </p:spPr>
      </p:pic>
    </p:spTree>
    <p:extLst>
      <p:ext uri="{BB962C8B-B14F-4D97-AF65-F5344CB8AC3E}">
        <p14:creationId xmlns:p14="http://schemas.microsoft.com/office/powerpoint/2010/main" val="996471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381328"/>
            <a:ext cx="9144000" cy="476672"/>
          </a:xfrm>
        </p:spPr>
        <p:txBody>
          <a:bodyPr>
            <a:normAutofit/>
          </a:bodyPr>
          <a:lstStyle/>
          <a:p>
            <a:r>
              <a:rPr lang="it-IT" sz="1400" dirty="0" smtClean="0">
                <a:effectLst/>
              </a:rPr>
              <a:t>Esterno della basilica nel </a:t>
            </a:r>
            <a:r>
              <a:rPr lang="it-IT" sz="1400" dirty="0" smtClean="0">
                <a:effectLst/>
                <a:hlinkClick r:id="rId2" tooltip="1841"/>
              </a:rPr>
              <a:t>1841</a:t>
            </a:r>
            <a:endParaRPr lang="it-IT" sz="1400" dirty="0"/>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8342013" cy="6525344"/>
          </a:xfrm>
        </p:spPr>
      </p:pic>
    </p:spTree>
    <p:extLst>
      <p:ext uri="{BB962C8B-B14F-4D97-AF65-F5344CB8AC3E}">
        <p14:creationId xmlns:p14="http://schemas.microsoft.com/office/powerpoint/2010/main" val="808529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437112"/>
            <a:ext cx="8686800" cy="2420888"/>
          </a:xfrm>
        </p:spPr>
        <p:txBody>
          <a:bodyPr>
            <a:normAutofit fontScale="90000"/>
          </a:bodyPr>
          <a:lstStyle/>
          <a:p>
            <a:pPr algn="l"/>
            <a:r>
              <a:rPr lang="it-IT" sz="1400" dirty="0" err="1" smtClean="0">
                <a:effectLst/>
              </a:rPr>
              <a:t>1.Edicola</a:t>
            </a:r>
            <a:r>
              <a:rPr lang="it-IT" sz="1400" dirty="0" smtClean="0">
                <a:effectLst/>
              </a:rPr>
              <a:t> del Santo Sepolcro:, </a:t>
            </a:r>
            <a:r>
              <a:rPr lang="it-IT" sz="1400" dirty="0" err="1" smtClean="0">
                <a:effectLst/>
              </a:rPr>
              <a:t>2.Catholicon</a:t>
            </a:r>
            <a:r>
              <a:rPr lang="it-IT" sz="1400" dirty="0" smtClean="0">
                <a:effectLst/>
              </a:rPr>
              <a:t>, </a:t>
            </a:r>
            <a:r>
              <a:rPr lang="it-IT" sz="1400" dirty="0" err="1" smtClean="0">
                <a:effectLst/>
              </a:rPr>
              <a:t>3.Rotonda</a:t>
            </a:r>
            <a:r>
              <a:rPr lang="it-IT" sz="1400" dirty="0" smtClean="0">
                <a:effectLst/>
              </a:rPr>
              <a:t> dell'</a:t>
            </a:r>
            <a:r>
              <a:rPr lang="it-IT" sz="1400" dirty="0" err="1" smtClean="0">
                <a:effectLst/>
              </a:rPr>
              <a:t>Anastasi,4</a:t>
            </a:r>
            <a:r>
              <a:rPr lang="it-IT" sz="1400" dirty="0" smtClean="0">
                <a:effectLst/>
              </a:rPr>
              <a:t>. Pietra dell'</a:t>
            </a:r>
            <a:r>
              <a:rPr lang="it-IT" sz="1400" dirty="0" err="1" smtClean="0">
                <a:effectLst/>
              </a:rPr>
              <a:t>Unzione,5</a:t>
            </a:r>
            <a:r>
              <a:rPr lang="it-IT" sz="1400" dirty="0" smtClean="0">
                <a:effectLst/>
              </a:rPr>
              <a:t>. Cappella  giacobita, 6. Tomba di Giuseppe di Arimatea, 7. Cappella copta, 8. Presbiterio latino</a:t>
            </a:r>
            <a:r>
              <a:rPr lang="it-IT" sz="1400" baseline="30000" dirty="0" smtClean="0"/>
              <a:t>,</a:t>
            </a:r>
            <a:r>
              <a:rPr lang="it-IT" sz="1400" dirty="0" smtClean="0"/>
              <a:t> 9. </a:t>
            </a:r>
            <a:r>
              <a:rPr lang="it-IT" sz="1400" dirty="0" smtClean="0">
                <a:effectLst/>
              </a:rPr>
              <a:t>Altare di Santa Maria Maddalena, 10. Cappella francescana dell'Apparizione di Gesù alla madre, 11. Guardiania musulmana, 12. Facciata - ingresso alla basilica, </a:t>
            </a:r>
            <a:r>
              <a:rPr lang="it-IT" sz="1400" dirty="0" err="1" smtClean="0">
                <a:effectLst/>
              </a:rPr>
              <a:t>13.Cappella</a:t>
            </a:r>
            <a:r>
              <a:rPr lang="it-IT" sz="1400" dirty="0" smtClean="0">
                <a:effectLst/>
              </a:rPr>
              <a:t> francescana dell'Agonia della Vergine, 14. Calvario latino, 15. Calvario greco,  16. Altare dei Chiodi della Croce, 17. Altare della </a:t>
            </a:r>
            <a:r>
              <a:rPr lang="it-IT" sz="1400" dirty="0" err="1" smtClean="0">
                <a:effectLst/>
              </a:rPr>
              <a:t>Stabat</a:t>
            </a:r>
            <a:r>
              <a:rPr lang="it-IT" sz="1400" dirty="0" smtClean="0">
                <a:effectLst/>
              </a:rPr>
              <a:t> Mater,  18. Altare della </a:t>
            </a:r>
            <a:r>
              <a:rPr lang="it-IT" sz="1400" dirty="0" err="1" smtClean="0">
                <a:effectLst/>
              </a:rPr>
              <a:t>Crocifissione,19</a:t>
            </a:r>
            <a:r>
              <a:rPr lang="it-IT" sz="1400" dirty="0" smtClean="0">
                <a:effectLst/>
              </a:rPr>
              <a:t>. Presbiterio greco,  20. Archi della Vergine Maria, 21. Santa Prigione, 22. Cappella di San Longino, 23. Cappella del sorteggio della veste di Gesù, 24. Cappella della derisione di Gesù, 25. Cappella di Sant'Elena, 26. Cappella dell'Invenzione della Vera Croce,</a:t>
            </a:r>
            <a:br>
              <a:rPr lang="it-IT" sz="1400" dirty="0" smtClean="0">
                <a:effectLst/>
              </a:rPr>
            </a:br>
            <a:r>
              <a:rPr lang="it-IT" sz="1400" dirty="0" smtClean="0">
                <a:effectLst/>
              </a:rPr>
              <a:t>27. Cappella di San </a:t>
            </a:r>
            <a:r>
              <a:rPr lang="it-IT" sz="1400" dirty="0" err="1" smtClean="0">
                <a:effectLst/>
              </a:rPr>
              <a:t>Vardan</a:t>
            </a:r>
            <a:r>
              <a:rPr lang="it-IT" sz="1400" dirty="0" smtClean="0">
                <a:effectLst/>
              </a:rPr>
              <a:t>, 28. Antica cava</a:t>
            </a:r>
            <a:br>
              <a:rPr lang="it-IT" sz="1400" dirty="0" smtClean="0">
                <a:effectLst/>
              </a:rPr>
            </a:br>
            <a:r>
              <a:rPr lang="it-IT" sz="1400" dirty="0" smtClean="0">
                <a:effectLst/>
              </a:rPr>
              <a:t/>
            </a:r>
            <a:br>
              <a:rPr lang="it-IT" sz="1400" dirty="0" smtClean="0">
                <a:effectLst/>
              </a:rPr>
            </a:br>
            <a:r>
              <a:rPr lang="it-IT" sz="1400" dirty="0" smtClean="0">
                <a:effectLst/>
              </a:rPr>
              <a:t/>
            </a:r>
            <a:br>
              <a:rPr lang="it-IT" sz="1400" dirty="0" smtClean="0">
                <a:effectLst/>
              </a:rPr>
            </a:b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443" y="0"/>
            <a:ext cx="9581443" cy="4593332"/>
          </a:xfrm>
        </p:spPr>
      </p:pic>
    </p:spTree>
    <p:extLst>
      <p:ext uri="{BB962C8B-B14F-4D97-AF65-F5344CB8AC3E}">
        <p14:creationId xmlns:p14="http://schemas.microsoft.com/office/powerpoint/2010/main" val="43775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32040" y="274638"/>
            <a:ext cx="3754760" cy="1143000"/>
          </a:xfrm>
        </p:spPr>
        <p:txBody>
          <a:bodyPr>
            <a:normAutofit/>
          </a:bodyPr>
          <a:lstStyle/>
          <a:p>
            <a:r>
              <a:rPr lang="it-IT" sz="1400" dirty="0" smtClean="0">
                <a:effectLst/>
              </a:rPr>
              <a:t>Edicola del Santo Sepolcro</a:t>
            </a:r>
            <a:endParaRPr lang="it-IT" sz="1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13" y="0"/>
            <a:ext cx="4571999" cy="6858000"/>
          </a:xfrm>
        </p:spPr>
      </p:pic>
    </p:spTree>
    <p:extLst>
      <p:ext uri="{BB962C8B-B14F-4D97-AF65-F5344CB8AC3E}">
        <p14:creationId xmlns:p14="http://schemas.microsoft.com/office/powerpoint/2010/main" val="4293987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32040" y="274638"/>
            <a:ext cx="3754760" cy="1143000"/>
          </a:xfrm>
        </p:spPr>
        <p:txBody>
          <a:bodyPr>
            <a:normAutofit/>
          </a:bodyPr>
          <a:lstStyle/>
          <a:p>
            <a:r>
              <a:rPr lang="it-IT" sz="1400" dirty="0" err="1" smtClean="0">
                <a:effectLst/>
              </a:rPr>
              <a:t>Catholicon</a:t>
            </a:r>
            <a:endParaRPr lang="it-IT" sz="1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04" y="4688"/>
            <a:ext cx="4576501" cy="6853312"/>
          </a:xfrm>
        </p:spPr>
      </p:pic>
    </p:spTree>
    <p:extLst>
      <p:ext uri="{BB962C8B-B14F-4D97-AF65-F5344CB8AC3E}">
        <p14:creationId xmlns:p14="http://schemas.microsoft.com/office/powerpoint/2010/main" val="326533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165304"/>
            <a:ext cx="8229600" cy="692696"/>
          </a:xfrm>
        </p:spPr>
        <p:txBody>
          <a:bodyPr>
            <a:normAutofit fontScale="90000"/>
          </a:bodyPr>
          <a:lstStyle/>
          <a:p>
            <a:r>
              <a:rPr lang="it-IT" sz="1400" dirty="0" smtClean="0">
                <a:effectLst/>
              </a:rPr>
              <a:t/>
            </a:r>
            <a:br>
              <a:rPr lang="it-IT" sz="1400" dirty="0" smtClean="0">
                <a:effectLst/>
              </a:rPr>
            </a:br>
            <a:r>
              <a:rPr lang="it-IT" sz="1400" dirty="0" smtClean="0">
                <a:effectLst/>
              </a:rPr>
              <a:t>Rotonda dell'Anastasi</a:t>
            </a:r>
            <a:br>
              <a:rPr lang="it-IT" sz="1400" dirty="0" smtClean="0">
                <a:effectLst/>
              </a:rPr>
            </a:b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264"/>
            <a:ext cx="9117609" cy="6076032"/>
          </a:xfrm>
        </p:spPr>
      </p:pic>
    </p:spTree>
    <p:extLst>
      <p:ext uri="{BB962C8B-B14F-4D97-AF65-F5344CB8AC3E}">
        <p14:creationId xmlns:p14="http://schemas.microsoft.com/office/powerpoint/2010/main" val="3527710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81328"/>
            <a:ext cx="8229600" cy="476672"/>
          </a:xfrm>
        </p:spPr>
        <p:txBody>
          <a:bodyPr>
            <a:normAutofit/>
          </a:bodyPr>
          <a:lstStyle/>
          <a:p>
            <a:r>
              <a:rPr lang="it-IT" sz="1400" dirty="0" smtClean="0">
                <a:effectLst/>
              </a:rPr>
              <a:t>Pietra dell'Unzione</a:t>
            </a: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8700459" cy="6525344"/>
          </a:xfrm>
        </p:spPr>
      </p:pic>
    </p:spTree>
    <p:extLst>
      <p:ext uri="{BB962C8B-B14F-4D97-AF65-F5344CB8AC3E}">
        <p14:creationId xmlns:p14="http://schemas.microsoft.com/office/powerpoint/2010/main" val="1688323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36096" y="274638"/>
            <a:ext cx="3250704" cy="1143000"/>
          </a:xfrm>
        </p:spPr>
        <p:txBody>
          <a:bodyPr>
            <a:normAutofit/>
          </a:bodyPr>
          <a:lstStyle/>
          <a:p>
            <a:r>
              <a:rPr lang="it-IT" sz="1400" dirty="0" smtClean="0">
                <a:effectLst/>
              </a:rPr>
              <a:t>Cappella siriaca</a:t>
            </a: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141892" cy="6858000"/>
          </a:xfrm>
        </p:spPr>
      </p:pic>
    </p:spTree>
    <p:extLst>
      <p:ext uri="{BB962C8B-B14F-4D97-AF65-F5344CB8AC3E}">
        <p14:creationId xmlns:p14="http://schemas.microsoft.com/office/powerpoint/2010/main" val="3186510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76056" y="274638"/>
            <a:ext cx="3610744" cy="1143000"/>
          </a:xfrm>
        </p:spPr>
        <p:txBody>
          <a:bodyPr>
            <a:normAutofit/>
          </a:bodyPr>
          <a:lstStyle/>
          <a:p>
            <a:r>
              <a:rPr lang="it-IT" sz="1400" dirty="0" smtClean="0"/>
              <a:t>Cappella copta</a:t>
            </a: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852034" cy="6858000"/>
          </a:xfrm>
        </p:spPr>
      </p:pic>
    </p:spTree>
    <p:extLst>
      <p:ext uri="{BB962C8B-B14F-4D97-AF65-F5344CB8AC3E}">
        <p14:creationId xmlns:p14="http://schemas.microsoft.com/office/powerpoint/2010/main" val="2234571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09320"/>
            <a:ext cx="8229600" cy="548680"/>
          </a:xfrm>
        </p:spPr>
        <p:txBody>
          <a:bodyPr>
            <a:normAutofit/>
          </a:bodyPr>
          <a:lstStyle/>
          <a:p>
            <a:r>
              <a:rPr lang="it-IT" sz="1400" dirty="0" smtClean="0"/>
              <a:t>Presbiterio latino</a:t>
            </a: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8508437" cy="6381328"/>
          </a:xfrm>
        </p:spPr>
      </p:pic>
    </p:spTree>
    <p:extLst>
      <p:ext uri="{BB962C8B-B14F-4D97-AF65-F5344CB8AC3E}">
        <p14:creationId xmlns:p14="http://schemas.microsoft.com/office/powerpoint/2010/main" val="3520610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92080" y="274638"/>
            <a:ext cx="3394720" cy="1143000"/>
          </a:xfrm>
        </p:spPr>
        <p:txBody>
          <a:bodyPr>
            <a:normAutofit/>
          </a:bodyPr>
          <a:lstStyle/>
          <a:p>
            <a:r>
              <a:rPr lang="it-IT" sz="1400" dirty="0" smtClean="0"/>
              <a:t>Altare di S. Maria Maddalena</a:t>
            </a:r>
            <a:endParaRPr lang="it-IT" sz="1400"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141892" cy="6858000"/>
          </a:xfrm>
        </p:spPr>
      </p:pic>
    </p:spTree>
    <p:extLst>
      <p:ext uri="{BB962C8B-B14F-4D97-AF65-F5344CB8AC3E}">
        <p14:creationId xmlns:p14="http://schemas.microsoft.com/office/powerpoint/2010/main" val="248818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1704"/>
            <a:ext cx="9220318" cy="6359624"/>
          </a:xfrm>
        </p:spPr>
      </p:pic>
    </p:spTree>
    <p:extLst>
      <p:ext uri="{BB962C8B-B14F-4D97-AF65-F5344CB8AC3E}">
        <p14:creationId xmlns:p14="http://schemas.microsoft.com/office/powerpoint/2010/main" val="3193671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92080" y="274638"/>
            <a:ext cx="3394720" cy="1143000"/>
          </a:xfrm>
        </p:spPr>
        <p:txBody>
          <a:bodyPr>
            <a:normAutofit/>
          </a:bodyPr>
          <a:lstStyle/>
          <a:p>
            <a:r>
              <a:rPr lang="it-IT" sz="1400" dirty="0" smtClean="0"/>
              <a:t>Cappella francescana dell’apparizione di Gesù alla Vergine</a:t>
            </a:r>
            <a:endParaRPr lang="it-IT" sz="1400"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134926" cy="6858000"/>
          </a:xfrm>
        </p:spPr>
      </p:pic>
    </p:spTree>
    <p:extLst>
      <p:ext uri="{BB962C8B-B14F-4D97-AF65-F5344CB8AC3E}">
        <p14:creationId xmlns:p14="http://schemas.microsoft.com/office/powerpoint/2010/main" val="328047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104" y="274638"/>
            <a:ext cx="3178696" cy="1143000"/>
          </a:xfrm>
        </p:spPr>
        <p:txBody>
          <a:bodyPr>
            <a:normAutofit/>
          </a:bodyPr>
          <a:lstStyle/>
          <a:p>
            <a:r>
              <a:rPr lang="it-IT" sz="1400" dirty="0" err="1" smtClean="0"/>
              <a:t>Guardania</a:t>
            </a:r>
            <a:r>
              <a:rPr lang="it-IT" sz="1400" dirty="0" smtClean="0"/>
              <a:t> mussulmana</a:t>
            </a: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52" y="0"/>
            <a:ext cx="5141892" cy="6858000"/>
          </a:xfrm>
        </p:spPr>
      </p:pic>
    </p:spTree>
    <p:extLst>
      <p:ext uri="{BB962C8B-B14F-4D97-AF65-F5344CB8AC3E}">
        <p14:creationId xmlns:p14="http://schemas.microsoft.com/office/powerpoint/2010/main" val="4114786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88024" y="274638"/>
            <a:ext cx="3898776" cy="1143000"/>
          </a:xfrm>
        </p:spPr>
        <p:txBody>
          <a:bodyPr>
            <a:normAutofit/>
          </a:bodyPr>
          <a:lstStyle/>
          <a:p>
            <a:r>
              <a:rPr lang="it-IT" sz="1400" dirty="0" err="1" smtClean="0"/>
              <a:t>Faccaiata</a:t>
            </a:r>
            <a:r>
              <a:rPr lang="it-IT" sz="1400" dirty="0" smtClean="0"/>
              <a:t>. Ingresso alla basilica</a:t>
            </a:r>
            <a:endParaRPr lang="it-IT" sz="1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4571999" cy="6858000"/>
          </a:xfrm>
        </p:spPr>
      </p:pic>
    </p:spTree>
    <p:extLst>
      <p:ext uri="{BB962C8B-B14F-4D97-AF65-F5344CB8AC3E}">
        <p14:creationId xmlns:p14="http://schemas.microsoft.com/office/powerpoint/2010/main" val="985570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32240" y="274638"/>
            <a:ext cx="2304256" cy="1143000"/>
          </a:xfrm>
        </p:spPr>
        <p:txBody>
          <a:bodyPr>
            <a:normAutofit/>
          </a:bodyPr>
          <a:lstStyle/>
          <a:p>
            <a:r>
              <a:rPr lang="it-IT" sz="1400" dirty="0" smtClean="0"/>
              <a:t>Cappella francescana dell’Agonia della Vergine</a:t>
            </a:r>
            <a:endParaRPr lang="it-IT" sz="1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72"/>
            <a:ext cx="6682220" cy="6857628"/>
          </a:xfrm>
        </p:spPr>
      </p:pic>
    </p:spTree>
    <p:extLst>
      <p:ext uri="{BB962C8B-B14F-4D97-AF65-F5344CB8AC3E}">
        <p14:creationId xmlns:p14="http://schemas.microsoft.com/office/powerpoint/2010/main" val="144612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88024" y="274638"/>
            <a:ext cx="3898776" cy="1143000"/>
          </a:xfrm>
        </p:spPr>
        <p:txBody>
          <a:bodyPr>
            <a:normAutofit/>
          </a:bodyPr>
          <a:lstStyle/>
          <a:p>
            <a:r>
              <a:rPr lang="it-IT" sz="1400" dirty="0" smtClean="0"/>
              <a:t>Calvario</a:t>
            </a:r>
            <a:endParaRPr lang="it-IT" sz="1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4560599" cy="6858000"/>
          </a:xfrm>
        </p:spPr>
      </p:pic>
    </p:spTree>
    <p:extLst>
      <p:ext uri="{BB962C8B-B14F-4D97-AF65-F5344CB8AC3E}">
        <p14:creationId xmlns:p14="http://schemas.microsoft.com/office/powerpoint/2010/main" val="3679164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37312"/>
            <a:ext cx="8229600" cy="620688"/>
          </a:xfrm>
        </p:spPr>
        <p:txBody>
          <a:bodyPr>
            <a:normAutofit/>
          </a:bodyPr>
          <a:lstStyle/>
          <a:p>
            <a:r>
              <a:rPr lang="it-IT" sz="1400" dirty="0"/>
              <a:t>Roccia del Calvario all'interno della Chiesa del Santo Sepolcro a Gerusalemme</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3448"/>
            <a:ext cx="8512225" cy="6376649"/>
          </a:xfrm>
        </p:spPr>
      </p:pic>
    </p:spTree>
    <p:extLst>
      <p:ext uri="{BB962C8B-B14F-4D97-AF65-F5344CB8AC3E}">
        <p14:creationId xmlns:p14="http://schemas.microsoft.com/office/powerpoint/2010/main" val="2599400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309320"/>
            <a:ext cx="9144000" cy="548680"/>
          </a:xfrm>
        </p:spPr>
        <p:txBody>
          <a:bodyPr>
            <a:normAutofit/>
          </a:bodyPr>
          <a:lstStyle/>
          <a:p>
            <a:r>
              <a:rPr lang="it-IT" sz="1400" dirty="0" err="1" smtClean="0"/>
              <a:t>Alatare</a:t>
            </a:r>
            <a:r>
              <a:rPr lang="it-IT" sz="1400" dirty="0" smtClean="0"/>
              <a:t> dello </a:t>
            </a:r>
            <a:r>
              <a:rPr lang="it-IT" sz="1400" dirty="0" err="1" smtClean="0"/>
              <a:t>Stabat</a:t>
            </a:r>
            <a:r>
              <a:rPr lang="it-IT" sz="1400" dirty="0" smtClean="0"/>
              <a:t> Mater e dei chiodi della Chiodi della Croce.</a:t>
            </a:r>
            <a:endParaRPr lang="it-IT" sz="1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43" y="17016"/>
            <a:ext cx="7996387" cy="6364312"/>
          </a:xfrm>
        </p:spPr>
      </p:pic>
    </p:spTree>
    <p:extLst>
      <p:ext uri="{BB962C8B-B14F-4D97-AF65-F5344CB8AC3E}">
        <p14:creationId xmlns:p14="http://schemas.microsoft.com/office/powerpoint/2010/main" val="466824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09320"/>
            <a:ext cx="8229600" cy="548680"/>
          </a:xfrm>
        </p:spPr>
        <p:txBody>
          <a:bodyPr>
            <a:normAutofit/>
          </a:bodyPr>
          <a:lstStyle/>
          <a:p>
            <a:r>
              <a:rPr lang="it-IT" sz="1400" dirty="0" smtClean="0"/>
              <a:t>Altare della Crocefissione</a:t>
            </a: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08680" cy="6381328"/>
          </a:xfrm>
        </p:spPr>
      </p:pic>
    </p:spTree>
    <p:extLst>
      <p:ext uri="{BB962C8B-B14F-4D97-AF65-F5344CB8AC3E}">
        <p14:creationId xmlns:p14="http://schemas.microsoft.com/office/powerpoint/2010/main" val="2373485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64088" y="274638"/>
            <a:ext cx="3322712" cy="1143000"/>
          </a:xfrm>
        </p:spPr>
        <p:txBody>
          <a:bodyPr>
            <a:normAutofit/>
          </a:bodyPr>
          <a:lstStyle/>
          <a:p>
            <a:r>
              <a:rPr lang="it-IT" sz="1400" dirty="0" smtClean="0"/>
              <a:t>Iconostasi del presbiterio greco</a:t>
            </a:r>
            <a:endParaRPr lang="it-IT" sz="1400"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20"/>
            <a:ext cx="5141427" cy="6857380"/>
          </a:xfrm>
        </p:spPr>
      </p:pic>
    </p:spTree>
    <p:extLst>
      <p:ext uri="{BB962C8B-B14F-4D97-AF65-F5344CB8AC3E}">
        <p14:creationId xmlns:p14="http://schemas.microsoft.com/office/powerpoint/2010/main" val="2737808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949280"/>
            <a:ext cx="8229600" cy="908720"/>
          </a:xfrm>
        </p:spPr>
        <p:txBody>
          <a:bodyPr>
            <a:normAutofit/>
          </a:bodyPr>
          <a:lstStyle/>
          <a:p>
            <a:r>
              <a:rPr lang="it-IT" sz="1400" dirty="0" smtClean="0"/>
              <a:t>Santa </a:t>
            </a:r>
            <a:r>
              <a:rPr lang="it-IT" sz="1400" dirty="0" err="1" smtClean="0"/>
              <a:t>Progione</a:t>
            </a:r>
            <a:endParaRPr lang="it-IT" sz="1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54248" cy="6093296"/>
          </a:xfrm>
        </p:spPr>
      </p:pic>
    </p:spTree>
    <p:extLst>
      <p:ext uri="{BB962C8B-B14F-4D97-AF65-F5344CB8AC3E}">
        <p14:creationId xmlns:p14="http://schemas.microsoft.com/office/powerpoint/2010/main" val="116889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60032" y="274638"/>
            <a:ext cx="3826768" cy="1143000"/>
          </a:xfrm>
        </p:spPr>
        <p:txBody>
          <a:bodyPr>
            <a:normAutofit/>
          </a:bodyPr>
          <a:lstStyle/>
          <a:p>
            <a:r>
              <a:rPr lang="it-IT" sz="1400" dirty="0" smtClean="0"/>
              <a:t>Edicola del Santo Sepolcro</a:t>
            </a:r>
            <a:endParaRPr lang="it-IT" sz="1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575813" cy="6858000"/>
          </a:xfrm>
        </p:spPr>
      </p:pic>
    </p:spTree>
    <p:extLst>
      <p:ext uri="{BB962C8B-B14F-4D97-AF65-F5344CB8AC3E}">
        <p14:creationId xmlns:p14="http://schemas.microsoft.com/office/powerpoint/2010/main" val="3571339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4048" y="274638"/>
            <a:ext cx="3682752" cy="1143000"/>
          </a:xfrm>
        </p:spPr>
        <p:txBody>
          <a:bodyPr>
            <a:normAutofit/>
          </a:bodyPr>
          <a:lstStyle/>
          <a:p>
            <a:r>
              <a:rPr lang="it-IT" sz="1400" dirty="0" smtClean="0"/>
              <a:t>Cappella di San Longino</a:t>
            </a:r>
            <a:endParaRPr lang="it-IT" sz="1400" dirty="0"/>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4571999" cy="6858000"/>
          </a:xfrm>
        </p:spPr>
      </p:pic>
    </p:spTree>
    <p:extLst>
      <p:ext uri="{BB962C8B-B14F-4D97-AF65-F5344CB8AC3E}">
        <p14:creationId xmlns:p14="http://schemas.microsoft.com/office/powerpoint/2010/main" val="3950818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92080" y="274638"/>
            <a:ext cx="3394720" cy="1143000"/>
          </a:xfrm>
        </p:spPr>
        <p:txBody>
          <a:bodyPr>
            <a:normAutofit/>
          </a:bodyPr>
          <a:lstStyle/>
          <a:p>
            <a:r>
              <a:rPr lang="it-IT" sz="1400" dirty="0" smtClean="0"/>
              <a:t>Cappella del sorteggio della veste di Gesù</a:t>
            </a: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141892" cy="6858000"/>
          </a:xfrm>
        </p:spPr>
      </p:pic>
    </p:spTree>
    <p:extLst>
      <p:ext uri="{BB962C8B-B14F-4D97-AF65-F5344CB8AC3E}">
        <p14:creationId xmlns:p14="http://schemas.microsoft.com/office/powerpoint/2010/main" val="1192796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80112" y="274638"/>
            <a:ext cx="3106688" cy="1143000"/>
          </a:xfrm>
        </p:spPr>
        <p:txBody>
          <a:bodyPr>
            <a:normAutofit/>
          </a:bodyPr>
          <a:lstStyle/>
          <a:p>
            <a:r>
              <a:rPr lang="it-IT" sz="1400" dirty="0" smtClean="0"/>
              <a:t>Cappella della derisione di Gesù</a:t>
            </a:r>
            <a:endParaRPr lang="it-IT" sz="1400"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141892" cy="6858000"/>
          </a:xfrm>
        </p:spPr>
      </p:pic>
    </p:spTree>
    <p:extLst>
      <p:ext uri="{BB962C8B-B14F-4D97-AF65-F5344CB8AC3E}">
        <p14:creationId xmlns:p14="http://schemas.microsoft.com/office/powerpoint/2010/main" val="4048111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88024" y="274638"/>
            <a:ext cx="3898776" cy="1143000"/>
          </a:xfrm>
        </p:spPr>
        <p:txBody>
          <a:bodyPr>
            <a:normAutofit/>
          </a:bodyPr>
          <a:lstStyle/>
          <a:p>
            <a:r>
              <a:rPr lang="it-IT" sz="1400" dirty="0" smtClean="0"/>
              <a:t>Cappella di S. Elena</a:t>
            </a:r>
            <a:endParaRPr lang="it-IT" sz="1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4571999" cy="6858000"/>
          </a:xfrm>
        </p:spPr>
      </p:pic>
    </p:spTree>
    <p:extLst>
      <p:ext uri="{BB962C8B-B14F-4D97-AF65-F5344CB8AC3E}">
        <p14:creationId xmlns:p14="http://schemas.microsoft.com/office/powerpoint/2010/main" val="2228359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381328"/>
            <a:ext cx="9144000" cy="476672"/>
          </a:xfrm>
        </p:spPr>
        <p:txBody>
          <a:bodyPr>
            <a:normAutofit/>
          </a:bodyPr>
          <a:lstStyle/>
          <a:p>
            <a:r>
              <a:rPr lang="it-IT" sz="1400" dirty="0" smtClean="0"/>
              <a:t>Cappella dell’Invenzione delle vera Croce</a:t>
            </a: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88" y="0"/>
            <a:ext cx="8700458" cy="6525344"/>
          </a:xfrm>
        </p:spPr>
      </p:pic>
    </p:spTree>
    <p:extLst>
      <p:ext uri="{BB962C8B-B14F-4D97-AF65-F5344CB8AC3E}">
        <p14:creationId xmlns:p14="http://schemas.microsoft.com/office/powerpoint/2010/main" val="1027865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92080" y="274638"/>
            <a:ext cx="3394720" cy="1143000"/>
          </a:xfrm>
        </p:spPr>
        <p:txBody>
          <a:bodyPr>
            <a:normAutofit/>
          </a:bodyPr>
          <a:lstStyle/>
          <a:p>
            <a:r>
              <a:rPr lang="it-IT" sz="1400" dirty="0" smtClean="0"/>
              <a:t>Ingresso della cappella di San </a:t>
            </a:r>
            <a:r>
              <a:rPr lang="it-IT" sz="1400" dirty="0" err="1" smtClean="0"/>
              <a:t>Vardan</a:t>
            </a:r>
            <a:r>
              <a:rPr lang="it-IT" sz="1400" dirty="0" smtClean="0"/>
              <a:t>.</a:t>
            </a: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392"/>
            <a:ext cx="5216413" cy="6957392"/>
          </a:xfrm>
        </p:spPr>
      </p:pic>
    </p:spTree>
    <p:extLst>
      <p:ext uri="{BB962C8B-B14F-4D97-AF65-F5344CB8AC3E}">
        <p14:creationId xmlns:p14="http://schemas.microsoft.com/office/powerpoint/2010/main" val="1299854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09320"/>
            <a:ext cx="8229600" cy="548680"/>
          </a:xfrm>
        </p:spPr>
        <p:txBody>
          <a:bodyPr>
            <a:normAutofit/>
          </a:bodyPr>
          <a:lstStyle/>
          <a:p>
            <a:r>
              <a:rPr lang="it-IT" sz="1400" dirty="0" smtClean="0"/>
              <a:t>Il cortile d’ingresso</a:t>
            </a: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668344" cy="6470166"/>
          </a:xfrm>
        </p:spPr>
      </p:pic>
    </p:spTree>
    <p:extLst>
      <p:ext uri="{BB962C8B-B14F-4D97-AF65-F5344CB8AC3E}">
        <p14:creationId xmlns:p14="http://schemas.microsoft.com/office/powerpoint/2010/main" val="1132220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64088" y="274638"/>
            <a:ext cx="3322712" cy="1143000"/>
          </a:xfrm>
        </p:spPr>
        <p:txBody>
          <a:bodyPr>
            <a:normAutofit/>
          </a:bodyPr>
          <a:lstStyle/>
          <a:p>
            <a:r>
              <a:rPr lang="it-IT" sz="1400" dirty="0" smtClean="0"/>
              <a:t>La facciata del transetto.</a:t>
            </a: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2" y="0"/>
            <a:ext cx="5141892" cy="6858000"/>
          </a:xfrm>
        </p:spPr>
      </p:pic>
    </p:spTree>
    <p:extLst>
      <p:ext uri="{BB962C8B-B14F-4D97-AF65-F5344CB8AC3E}">
        <p14:creationId xmlns:p14="http://schemas.microsoft.com/office/powerpoint/2010/main" val="3672108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37312"/>
            <a:ext cx="8229600" cy="620688"/>
          </a:xfrm>
        </p:spPr>
        <p:txBody>
          <a:bodyPr>
            <a:normAutofit/>
          </a:bodyPr>
          <a:lstStyle/>
          <a:p>
            <a:r>
              <a:rPr lang="it-IT" sz="1400" dirty="0" smtClean="0"/>
              <a:t>Chiusura del portale da parte di un membro della famiglia </a:t>
            </a:r>
            <a:r>
              <a:rPr lang="it-IT" sz="1400" dirty="0" err="1" smtClean="0"/>
              <a:t>Nusayba</a:t>
            </a:r>
            <a:endParaRPr lang="it-IT" sz="1400"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460432" cy="6345324"/>
          </a:xfrm>
        </p:spPr>
      </p:pic>
    </p:spTree>
    <p:extLst>
      <p:ext uri="{BB962C8B-B14F-4D97-AF65-F5344CB8AC3E}">
        <p14:creationId xmlns:p14="http://schemas.microsoft.com/office/powerpoint/2010/main" val="788273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64088" y="274638"/>
            <a:ext cx="3322712" cy="1143000"/>
          </a:xfrm>
        </p:spPr>
        <p:txBody>
          <a:bodyPr>
            <a:normAutofit/>
          </a:bodyPr>
          <a:lstStyle/>
          <a:p>
            <a:r>
              <a:rPr lang="it-IT" sz="1400" dirty="0" smtClean="0"/>
              <a:t>Cappella della Madonna Addolorata, o cappella dei Franchi, antico ingresso alla cappella del Calvario.</a:t>
            </a: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141892" cy="6858000"/>
          </a:xfrm>
        </p:spPr>
      </p:pic>
    </p:spTree>
    <p:extLst>
      <p:ext uri="{BB962C8B-B14F-4D97-AF65-F5344CB8AC3E}">
        <p14:creationId xmlns:p14="http://schemas.microsoft.com/office/powerpoint/2010/main" val="27294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2120" y="274638"/>
            <a:ext cx="3034680" cy="1143000"/>
          </a:xfrm>
        </p:spPr>
        <p:txBody>
          <a:bodyPr>
            <a:normAutofit/>
          </a:bodyPr>
          <a:lstStyle/>
          <a:p>
            <a:r>
              <a:rPr lang="it-IT" sz="1400" dirty="0" smtClean="0">
                <a:effectLst/>
              </a:rPr>
              <a:t>La basilica e l'edicola del Santo Sepolcro in una raffigurazione del </a:t>
            </a:r>
            <a:r>
              <a:rPr lang="it-IT" sz="1400" dirty="0" smtClean="0">
                <a:effectLst/>
                <a:hlinkClick r:id="rId2" tooltip="1149"/>
              </a:rPr>
              <a:t>1149</a:t>
            </a:r>
            <a:endParaRPr lang="it-IT" sz="1400" dirty="0"/>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812"/>
            <a:ext cx="5506182" cy="6853188"/>
          </a:xfrm>
        </p:spPr>
      </p:pic>
    </p:spTree>
    <p:extLst>
      <p:ext uri="{BB962C8B-B14F-4D97-AF65-F5344CB8AC3E}">
        <p14:creationId xmlns:p14="http://schemas.microsoft.com/office/powerpoint/2010/main" val="1607857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64088" y="274638"/>
            <a:ext cx="3322712" cy="1143000"/>
          </a:xfrm>
        </p:spPr>
        <p:txBody>
          <a:bodyPr>
            <a:normAutofit/>
          </a:bodyPr>
          <a:lstStyle/>
          <a:p>
            <a:r>
              <a:rPr lang="it-IT" sz="1400" dirty="0" smtClean="0"/>
              <a:t>La scala </a:t>
            </a:r>
            <a:r>
              <a:rPr lang="it-IT" sz="1400" dirty="0" err="1" smtClean="0"/>
              <a:t>inamobile</a:t>
            </a:r>
            <a:r>
              <a:rPr lang="it-IT" sz="1400" dirty="0" smtClean="0"/>
              <a:t>, qui appoggiata </a:t>
            </a:r>
            <a:r>
              <a:rPr lang="it-IT" sz="1400" dirty="0" err="1" smtClean="0"/>
              <a:t>dal1854</a:t>
            </a:r>
            <a:r>
              <a:rPr lang="it-IT" sz="1400" dirty="0" smtClean="0"/>
              <a:t>, simbolo dello STATU QUO.</a:t>
            </a:r>
            <a:endParaRPr lang="it-IT" sz="1400"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8" y="8384"/>
            <a:ext cx="5135606" cy="6849616"/>
          </a:xfrm>
        </p:spPr>
      </p:pic>
    </p:spTree>
    <p:extLst>
      <p:ext uri="{BB962C8B-B14F-4D97-AF65-F5344CB8AC3E}">
        <p14:creationId xmlns:p14="http://schemas.microsoft.com/office/powerpoint/2010/main" val="2335765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44008" y="274638"/>
            <a:ext cx="4042792" cy="1143000"/>
          </a:xfrm>
        </p:spPr>
        <p:txBody>
          <a:bodyPr>
            <a:normAutofit/>
          </a:bodyPr>
          <a:lstStyle/>
          <a:p>
            <a:r>
              <a:rPr lang="it-IT" sz="1400" dirty="0" smtClean="0"/>
              <a:t>Interno della Rotonda dell’Anastasi con l’Edicola del Santo Sepolcro</a:t>
            </a:r>
            <a:endParaRPr lang="it-IT" sz="1400" dirty="0"/>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57" y="0"/>
            <a:ext cx="4556811" cy="6858000"/>
          </a:xfrm>
        </p:spPr>
      </p:pic>
    </p:spTree>
    <p:extLst>
      <p:ext uri="{BB962C8B-B14F-4D97-AF65-F5344CB8AC3E}">
        <p14:creationId xmlns:p14="http://schemas.microsoft.com/office/powerpoint/2010/main" val="2838659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60032" y="274638"/>
            <a:ext cx="3826768" cy="1143000"/>
          </a:xfrm>
        </p:spPr>
        <p:txBody>
          <a:bodyPr>
            <a:normAutofit/>
          </a:bodyPr>
          <a:lstStyle/>
          <a:p>
            <a:r>
              <a:rPr lang="it-IT" sz="1400" dirty="0" err="1" smtClean="0"/>
              <a:t>Alatre</a:t>
            </a:r>
            <a:r>
              <a:rPr lang="it-IT" sz="1400" dirty="0" smtClean="0"/>
              <a:t> della Crocefissione, nella cappella del Calvario</a:t>
            </a:r>
            <a:endParaRPr lang="it-IT" sz="1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591129" cy="6858000"/>
          </a:xfrm>
        </p:spPr>
      </p:pic>
    </p:spTree>
    <p:extLst>
      <p:ext uri="{BB962C8B-B14F-4D97-AF65-F5344CB8AC3E}">
        <p14:creationId xmlns:p14="http://schemas.microsoft.com/office/powerpoint/2010/main" val="1052436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32040" y="274638"/>
            <a:ext cx="3754760" cy="1143000"/>
          </a:xfrm>
        </p:spPr>
        <p:txBody>
          <a:bodyPr>
            <a:normAutofit/>
          </a:bodyPr>
          <a:lstStyle/>
          <a:p>
            <a:r>
              <a:rPr lang="it-IT" sz="1400" dirty="0" smtClean="0"/>
              <a:t>Interno del transetto con al centro la Pietra dell’Unzione. A destra, non visibile , </a:t>
            </a:r>
            <a:r>
              <a:rPr lang="it-IT" sz="1400" dirty="0" err="1" smtClean="0"/>
              <a:t>ilportale</a:t>
            </a:r>
            <a:r>
              <a:rPr lang="it-IT" sz="1400" dirty="0" smtClean="0"/>
              <a:t> d’</a:t>
            </a:r>
            <a:r>
              <a:rPr lang="it-IT" sz="1400" dirty="0" err="1" smtClean="0"/>
              <a:t>igresso</a:t>
            </a:r>
            <a:r>
              <a:rPr lang="it-IT" sz="1400" dirty="0" smtClean="0"/>
              <a:t> e, in secondo piano, il basamento della cappella del Calvario.</a:t>
            </a:r>
            <a:endParaRPr lang="it-IT" sz="1400" dirty="0"/>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4571999" cy="6858000"/>
          </a:xfrm>
        </p:spPr>
      </p:pic>
    </p:spTree>
    <p:extLst>
      <p:ext uri="{BB962C8B-B14F-4D97-AF65-F5344CB8AC3E}">
        <p14:creationId xmlns:p14="http://schemas.microsoft.com/office/powerpoint/2010/main" val="1309971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20072" y="274638"/>
            <a:ext cx="3466728" cy="1143000"/>
          </a:xfrm>
        </p:spPr>
        <p:txBody>
          <a:bodyPr>
            <a:normAutofit/>
          </a:bodyPr>
          <a:lstStyle/>
          <a:p>
            <a:r>
              <a:rPr lang="it-IT" sz="1400" dirty="0" smtClean="0"/>
              <a:t>Interno del Sepolcro di Gesù.</a:t>
            </a: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141892" cy="6858000"/>
          </a:xfrm>
        </p:spPr>
      </p:pic>
    </p:spTree>
    <p:extLst>
      <p:ext uri="{BB962C8B-B14F-4D97-AF65-F5344CB8AC3E}">
        <p14:creationId xmlns:p14="http://schemas.microsoft.com/office/powerpoint/2010/main" val="1175995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60032" y="274638"/>
            <a:ext cx="3826768" cy="1143000"/>
          </a:xfrm>
        </p:spPr>
        <p:txBody>
          <a:bodyPr>
            <a:normAutofit/>
          </a:bodyPr>
          <a:lstStyle/>
          <a:p>
            <a:r>
              <a:rPr lang="it-IT" sz="1400" dirty="0" smtClean="0"/>
              <a:t>Cupola del </a:t>
            </a:r>
            <a:r>
              <a:rPr lang="it-IT" sz="1400" dirty="0" err="1" smtClean="0"/>
              <a:t>Catholicon</a:t>
            </a:r>
            <a:r>
              <a:rPr lang="it-IT" sz="1400" dirty="0" smtClean="0"/>
              <a:t>.</a:t>
            </a:r>
            <a:endParaRPr lang="it-IT" sz="1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4534215" cy="6858000"/>
          </a:xfrm>
        </p:spPr>
      </p:pic>
    </p:spTree>
    <p:extLst>
      <p:ext uri="{BB962C8B-B14F-4D97-AF65-F5344CB8AC3E}">
        <p14:creationId xmlns:p14="http://schemas.microsoft.com/office/powerpoint/2010/main" val="3725171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20072" y="274638"/>
            <a:ext cx="3466728" cy="1143000"/>
          </a:xfrm>
        </p:spPr>
        <p:txBody>
          <a:bodyPr>
            <a:normAutofit/>
          </a:bodyPr>
          <a:lstStyle/>
          <a:p>
            <a:r>
              <a:rPr lang="it-IT" sz="1400" dirty="0" smtClean="0"/>
              <a:t>Luogo ritenuto essere quello della crocifissione di Gesù.</a:t>
            </a: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47" y="17140"/>
            <a:ext cx="5057937" cy="6840860"/>
          </a:xfrm>
        </p:spPr>
      </p:pic>
    </p:spTree>
    <p:extLst>
      <p:ext uri="{BB962C8B-B14F-4D97-AF65-F5344CB8AC3E}">
        <p14:creationId xmlns:p14="http://schemas.microsoft.com/office/powerpoint/2010/main" val="250225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021288"/>
            <a:ext cx="8229600" cy="836712"/>
          </a:xfrm>
        </p:spPr>
        <p:txBody>
          <a:bodyPr>
            <a:normAutofit/>
          </a:bodyPr>
          <a:lstStyle/>
          <a:p>
            <a:r>
              <a:rPr lang="it-IT" sz="1400" dirty="0" smtClean="0">
                <a:effectLst/>
              </a:rPr>
              <a:t>La </a:t>
            </a:r>
            <a:r>
              <a:rPr lang="it-IT" sz="1400" i="1" dirty="0" smtClean="0">
                <a:effectLst/>
              </a:rPr>
              <a:t>Tomba del giardino</a:t>
            </a:r>
            <a:endParaRPr lang="it-IT" sz="1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208389" cy="6165304"/>
          </a:xfrm>
        </p:spPr>
      </p:pic>
    </p:spTree>
    <p:extLst>
      <p:ext uri="{BB962C8B-B14F-4D97-AF65-F5344CB8AC3E}">
        <p14:creationId xmlns:p14="http://schemas.microsoft.com/office/powerpoint/2010/main" val="1179601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0260" cy="6362700"/>
          </a:xfrm>
        </p:spPr>
      </p:pic>
    </p:spTree>
    <p:extLst>
      <p:ext uri="{BB962C8B-B14F-4D97-AF65-F5344CB8AC3E}">
        <p14:creationId xmlns:p14="http://schemas.microsoft.com/office/powerpoint/2010/main" val="1806919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021288"/>
            <a:ext cx="8229600" cy="836712"/>
          </a:xfrm>
        </p:spPr>
        <p:txBody>
          <a:bodyPr>
            <a:normAutofit/>
          </a:bodyPr>
          <a:lstStyle/>
          <a:p>
            <a:r>
              <a:rPr lang="it-IT" sz="1400" dirty="0" smtClean="0">
                <a:effectLst/>
              </a:rPr>
              <a:t>Pianta della basilica costantiniana</a:t>
            </a:r>
            <a:endParaRPr lang="it-IT" sz="1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52" y="-1"/>
            <a:ext cx="9131547" cy="3830141"/>
          </a:xfrm>
        </p:spPr>
      </p:pic>
    </p:spTree>
    <p:extLst>
      <p:ext uri="{BB962C8B-B14F-4D97-AF65-F5344CB8AC3E}">
        <p14:creationId xmlns:p14="http://schemas.microsoft.com/office/powerpoint/2010/main" val="4059836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44208" y="274638"/>
            <a:ext cx="2242592" cy="1143000"/>
          </a:xfrm>
        </p:spPr>
        <p:txBody>
          <a:bodyPr>
            <a:normAutofit/>
          </a:bodyPr>
          <a:lstStyle/>
          <a:p>
            <a:r>
              <a:rPr lang="it-IT" sz="1400" dirty="0" smtClean="0">
                <a:effectLst/>
              </a:rPr>
              <a:t>Pianta della basilica crociata</a:t>
            </a:r>
            <a:endParaRPr lang="it-IT" sz="1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41" y="0"/>
            <a:ext cx="6547017" cy="6858000"/>
          </a:xfrm>
        </p:spPr>
      </p:pic>
    </p:spTree>
    <p:extLst>
      <p:ext uri="{BB962C8B-B14F-4D97-AF65-F5344CB8AC3E}">
        <p14:creationId xmlns:p14="http://schemas.microsoft.com/office/powerpoint/2010/main" val="3028915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93296"/>
            <a:ext cx="9144000" cy="764704"/>
          </a:xfrm>
        </p:spPr>
        <p:txBody>
          <a:bodyPr>
            <a:normAutofit/>
          </a:bodyPr>
          <a:lstStyle/>
          <a:p>
            <a:r>
              <a:rPr lang="it-IT" sz="1400" dirty="0" smtClean="0">
                <a:effectLst/>
              </a:rPr>
              <a:t>Esterno della basilica nel </a:t>
            </a:r>
            <a:r>
              <a:rPr lang="it-IT" sz="1400" dirty="0" smtClean="0">
                <a:effectLst/>
                <a:hlinkClick r:id="rId2" tooltip="1606"/>
              </a:rPr>
              <a:t>1606</a:t>
            </a:r>
            <a:r>
              <a:rPr lang="it-IT" sz="1400" dirty="0" smtClean="0">
                <a:effectLst/>
              </a:rPr>
              <a:t> raffigurato da </a:t>
            </a:r>
            <a:r>
              <a:rPr lang="it-IT" sz="1400" dirty="0" err="1" smtClean="0">
                <a:effectLst/>
                <a:hlinkClick r:id="rId3" tooltip="Jan Willenberg (la pagina non esiste)"/>
              </a:rPr>
              <a:t>Jan</a:t>
            </a:r>
            <a:r>
              <a:rPr lang="it-IT" sz="1400" dirty="0" smtClean="0">
                <a:effectLst/>
                <a:hlinkClick r:id="rId3" tooltip="Jan Willenberg (la pagina non esiste)"/>
              </a:rPr>
              <a:t> </a:t>
            </a:r>
            <a:r>
              <a:rPr lang="it-IT" sz="1400" dirty="0" err="1" smtClean="0">
                <a:effectLst/>
                <a:hlinkClick r:id="rId3" tooltip="Jan Willenberg (la pagina non esiste)"/>
              </a:rPr>
              <a:t>Willenberg</a:t>
            </a:r>
            <a:endParaRPr lang="it-IT" sz="1400" dirty="0"/>
          </a:p>
        </p:txBody>
      </p:sp>
      <p:pic>
        <p:nvPicPr>
          <p:cNvPr id="4" name="Segnaposto contenuto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7504" y="0"/>
            <a:ext cx="9071546" cy="6237312"/>
          </a:xfrm>
        </p:spPr>
      </p:pic>
    </p:spTree>
    <p:extLst>
      <p:ext uri="{BB962C8B-B14F-4D97-AF65-F5344CB8AC3E}">
        <p14:creationId xmlns:p14="http://schemas.microsoft.com/office/powerpoint/2010/main" val="24351951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419</Words>
  <Application>Microsoft Office PowerPoint</Application>
  <PresentationFormat>Presentazione su schermo (4:3)</PresentationFormat>
  <Paragraphs>44</Paragraphs>
  <Slides>46</Slides>
  <Notes>0</Notes>
  <HiddenSlides>0</HiddenSlides>
  <MMClips>0</MMClips>
  <ScaleCrop>false</ScaleCrop>
  <HeadingPairs>
    <vt:vector size="4" baseType="variant">
      <vt:variant>
        <vt:lpstr>Tema</vt:lpstr>
      </vt:variant>
      <vt:variant>
        <vt:i4>1</vt:i4>
      </vt:variant>
      <vt:variant>
        <vt:lpstr>Titoli diapositive</vt:lpstr>
      </vt:variant>
      <vt:variant>
        <vt:i4>46</vt:i4>
      </vt:variant>
    </vt:vector>
  </HeadingPairs>
  <TitlesOfParts>
    <vt:vector size="47" baseType="lpstr">
      <vt:lpstr>Tema di Office</vt:lpstr>
      <vt:lpstr>Facciata</vt:lpstr>
      <vt:lpstr>Presentazione standard di PowerPoint</vt:lpstr>
      <vt:lpstr>Edicola del Santo Sepolcro</vt:lpstr>
      <vt:lpstr>La basilica e l'edicola del Santo Sepolcro in una raffigurazione del 1149</vt:lpstr>
      <vt:lpstr>La Tomba del giardino</vt:lpstr>
      <vt:lpstr>Presentazione standard di PowerPoint</vt:lpstr>
      <vt:lpstr>Pianta della basilica costantiniana</vt:lpstr>
      <vt:lpstr>Pianta della basilica crociata</vt:lpstr>
      <vt:lpstr>Esterno della basilica nel 1606 raffigurato da Jan Willenberg</vt:lpstr>
      <vt:lpstr>Esterno della basilica nel 1841</vt:lpstr>
      <vt:lpstr>1.Edicola del Santo Sepolcro:, 2.Catholicon, 3.Rotonda dell'Anastasi,4. Pietra dell'Unzione,5. Cappella  giacobita, 6. Tomba di Giuseppe di Arimatea, 7. Cappella copta, 8. Presbiterio latino, 9. Altare di Santa Maria Maddalena, 10. Cappella francescana dell'Apparizione di Gesù alla madre, 11. Guardiania musulmana, 12. Facciata - ingresso alla basilica, 13.Cappella francescana dell'Agonia della Vergine, 14. Calvario latino, 15. Calvario greco,  16. Altare dei Chiodi della Croce, 17. Altare della Stabat Mater,  18. Altare della Crocifissione,19. Presbiterio greco,  20. Archi della Vergine Maria, 21. Santa Prigione, 22. Cappella di San Longino, 23. Cappella del sorteggio della veste di Gesù, 24. Cappella della derisione di Gesù, 25. Cappella di Sant'Elena, 26. Cappella dell'Invenzione della Vera Croce, 27. Cappella di San Vardan, 28. Antica cava   </vt:lpstr>
      <vt:lpstr>Edicola del Santo Sepolcro</vt:lpstr>
      <vt:lpstr>Catholicon</vt:lpstr>
      <vt:lpstr> Rotonda dell'Anastasi </vt:lpstr>
      <vt:lpstr>Pietra dell'Unzione</vt:lpstr>
      <vt:lpstr>Cappella siriaca</vt:lpstr>
      <vt:lpstr>Cappella copta</vt:lpstr>
      <vt:lpstr>Presbiterio latino</vt:lpstr>
      <vt:lpstr>Altare di S. Maria Maddalena</vt:lpstr>
      <vt:lpstr>Cappella francescana dell’apparizione di Gesù alla Vergine</vt:lpstr>
      <vt:lpstr>Guardania mussulmana</vt:lpstr>
      <vt:lpstr>Faccaiata. Ingresso alla basilica</vt:lpstr>
      <vt:lpstr>Cappella francescana dell’Agonia della Vergine</vt:lpstr>
      <vt:lpstr>Calvario</vt:lpstr>
      <vt:lpstr>Roccia del Calvario all'interno della Chiesa del Santo Sepolcro a Gerusalemme</vt:lpstr>
      <vt:lpstr>Alatare dello Stabat Mater e dei chiodi della Chiodi della Croce.</vt:lpstr>
      <vt:lpstr>Altare della Crocefissione</vt:lpstr>
      <vt:lpstr>Iconostasi del presbiterio greco</vt:lpstr>
      <vt:lpstr>Santa Progione</vt:lpstr>
      <vt:lpstr>Cappella di San Longino</vt:lpstr>
      <vt:lpstr>Cappella del sorteggio della veste di Gesù</vt:lpstr>
      <vt:lpstr>Cappella della derisione di Gesù</vt:lpstr>
      <vt:lpstr>Cappella di S. Elena</vt:lpstr>
      <vt:lpstr>Cappella dell’Invenzione delle vera Croce</vt:lpstr>
      <vt:lpstr>Ingresso della cappella di San Vardan.</vt:lpstr>
      <vt:lpstr>Il cortile d’ingresso</vt:lpstr>
      <vt:lpstr>La facciata del transetto.</vt:lpstr>
      <vt:lpstr>Chiusura del portale da parte di un membro della famiglia Nusayba</vt:lpstr>
      <vt:lpstr>Cappella della Madonna Addolorata, o cappella dei Franchi, antico ingresso alla cappella del Calvario.</vt:lpstr>
      <vt:lpstr>La scala inamobile, qui appoggiata dal1854, simbolo dello STATU QUO.</vt:lpstr>
      <vt:lpstr>Interno della Rotonda dell’Anastasi con l’Edicola del Santo Sepolcro</vt:lpstr>
      <vt:lpstr>Alatre della Crocefissione, nella cappella del Calvario</vt:lpstr>
      <vt:lpstr>Interno del transetto con al centro la Pietra dell’Unzione. A destra, non visibile , ilportale d’igresso e, in secondo piano, il basamento della cappella del Calvario.</vt:lpstr>
      <vt:lpstr>Interno del Sepolcro di Gesù.</vt:lpstr>
      <vt:lpstr>Cupola del Catholicon.</vt:lpstr>
      <vt:lpstr>Luogo ritenuto essere quello della crocifissione di Gesù.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Facciata</dc:title>
  <dc:creator>lenovo</dc:creator>
  <cp:lastModifiedBy>lenovo</cp:lastModifiedBy>
  <cp:revision>10</cp:revision>
  <dcterms:created xsi:type="dcterms:W3CDTF">2016-06-06T07:03:46Z</dcterms:created>
  <dcterms:modified xsi:type="dcterms:W3CDTF">2016-06-09T06:32:00Z</dcterms:modified>
</cp:coreProperties>
</file>