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256" r:id="rId3"/>
    <p:sldId id="314" r:id="rId4"/>
    <p:sldId id="301" r:id="rId5"/>
    <p:sldId id="302" r:id="rId6"/>
    <p:sldId id="307" r:id="rId7"/>
    <p:sldId id="306" r:id="rId8"/>
    <p:sldId id="305" r:id="rId9"/>
    <p:sldId id="285" r:id="rId10"/>
    <p:sldId id="291" r:id="rId11"/>
    <p:sldId id="292" r:id="rId12"/>
    <p:sldId id="297" r:id="rId13"/>
    <p:sldId id="293" r:id="rId14"/>
    <p:sldId id="294" r:id="rId15"/>
    <p:sldId id="284" r:id="rId16"/>
    <p:sldId id="283" r:id="rId17"/>
    <p:sldId id="257" r:id="rId18"/>
    <p:sldId id="295" r:id="rId19"/>
    <p:sldId id="296" r:id="rId20"/>
    <p:sldId id="259" r:id="rId21"/>
    <p:sldId id="260" r:id="rId22"/>
    <p:sldId id="261" r:id="rId23"/>
    <p:sldId id="262" r:id="rId24"/>
    <p:sldId id="263" r:id="rId25"/>
    <p:sldId id="264" r:id="rId26"/>
    <p:sldId id="298" r:id="rId27"/>
    <p:sldId id="313" r:id="rId28"/>
    <p:sldId id="299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308" r:id="rId46"/>
    <p:sldId id="309" r:id="rId47"/>
    <p:sldId id="310" r:id="rId48"/>
    <p:sldId id="281" r:id="rId49"/>
    <p:sldId id="282" r:id="rId50"/>
    <p:sldId id="286" r:id="rId51"/>
    <p:sldId id="287" r:id="rId52"/>
    <p:sldId id="288" r:id="rId53"/>
    <p:sldId id="289" r:id="rId54"/>
    <p:sldId id="290" r:id="rId55"/>
    <p:sldId id="300" r:id="rId56"/>
    <p:sldId id="303" r:id="rId57"/>
    <p:sldId id="304" r:id="rId58"/>
    <p:sldId id="311" r:id="rId59"/>
    <p:sldId id="312" r:id="rId60"/>
    <p:sldId id="315" r:id="rId61"/>
    <p:sldId id="316" r:id="rId62"/>
    <p:sldId id="317" r:id="rId63"/>
    <p:sldId id="318" r:id="rId64"/>
    <p:sldId id="326" r:id="rId65"/>
    <p:sldId id="327" r:id="rId66"/>
    <p:sldId id="328" r:id="rId67"/>
    <p:sldId id="330" r:id="rId68"/>
    <p:sldId id="329" r:id="rId69"/>
    <p:sldId id="325" r:id="rId70"/>
    <p:sldId id="319" r:id="rId71"/>
    <p:sldId id="320" r:id="rId72"/>
    <p:sldId id="321" r:id="rId73"/>
    <p:sldId id="322" r:id="rId7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084" y="-2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21/07/2020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646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21/07/2020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543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21/07/2020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599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21/07/2020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5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21/07/2020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108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21/07/2020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08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21/07/2020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686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21/07/2020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47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21/07/2020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141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21/07/2020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203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A9B1-CAE6-4A06-9280-D589F1194344}" type="datetimeFigureOut">
              <a:rPr lang="it-IT" smtClean="0"/>
              <a:t>21/07/2020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925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EA9B1-CAE6-4A06-9280-D589F1194344}" type="datetimeFigureOut">
              <a:rPr lang="it-IT" smtClean="0"/>
              <a:t>21/07/2020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7A37A-EC77-414A-B996-CFF3A6CE0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28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/>
              <a:t>Atti 18, 21-28:</a:t>
            </a:r>
          </a:p>
          <a:p>
            <a:pPr algn="ctr"/>
            <a:r>
              <a:rPr lang="it-IT" sz="2000" b="1" dirty="0" smtClean="0"/>
              <a:t>Apollo giunge, accolto in casa di Priscilla ed Aquila.</a:t>
            </a:r>
          </a:p>
          <a:p>
            <a:pPr algn="ctr"/>
            <a:endParaRPr lang="it-IT" sz="2000" b="1" dirty="0" smtClean="0"/>
          </a:p>
          <a:p>
            <a:pPr algn="ctr"/>
            <a:r>
              <a:rPr lang="it-IT" sz="2000" b="1" dirty="0" smtClean="0"/>
              <a:t>Atti 19, 1-10:</a:t>
            </a:r>
          </a:p>
          <a:p>
            <a:pPr algn="ctr"/>
            <a:r>
              <a:rPr lang="it-IT" sz="2000" b="1" dirty="0" smtClean="0"/>
              <a:t>Paolo si ferma ad Efeso due anni..</a:t>
            </a:r>
          </a:p>
          <a:p>
            <a:pPr algn="ctr"/>
            <a:r>
              <a:rPr lang="it-IT" sz="2000" b="1" dirty="0" smtClean="0"/>
              <a:t>Atti 19, 11-20:</a:t>
            </a:r>
          </a:p>
          <a:p>
            <a:pPr algn="ctr"/>
            <a:r>
              <a:rPr lang="it-IT" sz="2000" b="1" dirty="0" smtClean="0"/>
              <a:t>Paolo e la magia.</a:t>
            </a:r>
          </a:p>
          <a:p>
            <a:pPr algn="ctr"/>
            <a:r>
              <a:rPr lang="it-IT" sz="2000" b="1" dirty="0" smtClean="0"/>
              <a:t>Invia Timoteo ed </a:t>
            </a:r>
            <a:r>
              <a:rPr lang="it-IT" sz="2000" b="1" dirty="0" err="1" smtClean="0"/>
              <a:t>Erasto</a:t>
            </a:r>
            <a:r>
              <a:rPr lang="it-IT" sz="2000" b="1" dirty="0" smtClean="0"/>
              <a:t> in Macedonia.</a:t>
            </a:r>
          </a:p>
          <a:p>
            <a:pPr algn="ctr"/>
            <a:r>
              <a:rPr lang="it-IT" sz="2000" b="1" dirty="0" err="1" smtClean="0"/>
              <a:t>TTI</a:t>
            </a:r>
            <a:r>
              <a:rPr lang="it-IT" sz="2000" b="1" dirty="0" smtClean="0"/>
              <a:t> 19, 23-41:</a:t>
            </a:r>
          </a:p>
          <a:p>
            <a:pPr algn="ctr"/>
            <a:r>
              <a:rPr lang="it-IT" sz="2000" b="1" dirty="0" smtClean="0"/>
              <a:t>La sommossa degli orefici ad Efeso.</a:t>
            </a:r>
          </a:p>
          <a:p>
            <a:pPr algn="ctr"/>
            <a:r>
              <a:rPr lang="it-IT" sz="2000" b="1" dirty="0" smtClean="0"/>
              <a:t>Atti 20, 1:</a:t>
            </a:r>
          </a:p>
          <a:p>
            <a:pPr algn="ctr"/>
            <a:r>
              <a:rPr lang="it-IT" sz="2000" b="1" dirty="0" smtClean="0"/>
              <a:t>Paolo parte per l Macedoni ed arriva in Grecia.</a:t>
            </a:r>
          </a:p>
          <a:p>
            <a:pPr algn="ctr"/>
            <a:r>
              <a:rPr lang="it-IT" sz="2000" b="1" dirty="0" smtClean="0"/>
              <a:t>Atti 20, 2-5:</a:t>
            </a:r>
          </a:p>
          <a:p>
            <a:pPr algn="ctr"/>
            <a:r>
              <a:rPr lang="it-IT" sz="2000" b="1" dirty="0" smtClean="0"/>
              <a:t>Paolo da Macedonia, Filippi, arriva a </a:t>
            </a:r>
            <a:r>
              <a:rPr lang="it-IT" sz="2000" b="1" dirty="0" err="1" smtClean="0"/>
              <a:t>Troade</a:t>
            </a:r>
            <a:r>
              <a:rPr lang="it-IT" sz="2000" b="1" dirty="0" smtClean="0"/>
              <a:t>.</a:t>
            </a:r>
          </a:p>
          <a:p>
            <a:pPr algn="ctr"/>
            <a:r>
              <a:rPr lang="it-IT" sz="2000" b="1" dirty="0" smtClean="0"/>
              <a:t>Atti, 20, 7-12.</a:t>
            </a:r>
          </a:p>
          <a:p>
            <a:pPr algn="ctr"/>
            <a:r>
              <a:rPr lang="it-IT" sz="2000" b="1" dirty="0" smtClean="0"/>
              <a:t>Episodio di </a:t>
            </a:r>
            <a:r>
              <a:rPr lang="it-IT" sz="2000" b="1" dirty="0" err="1" smtClean="0"/>
              <a:t>Eutico</a:t>
            </a:r>
            <a:r>
              <a:rPr lang="it-IT" sz="2000" b="1" dirty="0" smtClean="0"/>
              <a:t>, ragazzo resuscitato. </a:t>
            </a:r>
          </a:p>
          <a:p>
            <a:pPr algn="ctr"/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977055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Al tempo di S. Paolo ad Efeso il mare si addentrava di più sulla terra ferma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414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18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rovine del ginnasio vicino al teatro ( in basso a sinistra )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50160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29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via che unisce la piazza del teatro con il porto, lastricata di marmi.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" y="0"/>
            <a:ext cx="8984870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976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" y="0"/>
            <a:ext cx="525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6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627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ubicazione dei principali monumenti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" y="-21828"/>
            <a:ext cx="6440022" cy="687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97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00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teatro di Efeso</a:t>
            </a:r>
            <a:endParaRPr lang="it-IT" sz="2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26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26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96336" y="274638"/>
            <a:ext cx="1547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Planimetria dell'antica città di Efeso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45" y="-99392"/>
            <a:ext cx="763380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46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</a:t>
            </a:r>
            <a:r>
              <a:rPr lang="it-IT" sz="2000" dirty="0" err="1" smtClean="0"/>
              <a:t>palscenico</a:t>
            </a:r>
            <a:r>
              <a:rPr lang="it-IT" sz="2000" dirty="0" smtClean="0"/>
              <a:t> e coro del teatro. Qui gli argentieri mossero contro S. Paolo.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59610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51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rovine della </a:t>
            </a:r>
            <a:r>
              <a:rPr lang="it-IT" sz="2000" dirty="0" err="1" smtClean="0"/>
              <a:t>chiesa’doppia</a:t>
            </a:r>
            <a:r>
              <a:rPr lang="it-IT" sz="2000" dirty="0" smtClean="0"/>
              <a:t>’, costruita sulla chiesa del Concilio.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" y="25152"/>
            <a:ext cx="8370233" cy="64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6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" y="6381328"/>
            <a:ext cx="9143969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Odeon in Efeso.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460401" cy="634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92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Nike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" y="0"/>
            <a:ext cx="9110931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57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Ephesus3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166"/>
            <a:ext cx="9171833" cy="5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05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Ephesus8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" y="0"/>
            <a:ext cx="9222957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58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Ephesus9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4312"/>
            <a:ext cx="9218843" cy="591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71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Ephesus12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5" y="0"/>
            <a:ext cx="9165336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8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Ephesus14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077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04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1143000"/>
          </a:xfrm>
        </p:spPr>
        <p:txBody>
          <a:bodyPr>
            <a:normAutofit/>
          </a:bodyPr>
          <a:lstStyle/>
          <a:p>
            <a:r>
              <a:rPr lang="it-IT" sz="2800" dirty="0" smtClean="0"/>
              <a:t>Grande Artemide degli Efesini, dea della fertilità, Atti 19,28</a:t>
            </a:r>
            <a:endParaRPr lang="it-IT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1907314" cy="6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5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1248"/>
            <a:ext cx="2736304" cy="699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817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4" y="8260"/>
            <a:ext cx="6657948" cy="684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634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Ephesus15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320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6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" y="0"/>
            <a:ext cx="9105180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749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Ephesus16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" y="12528"/>
            <a:ext cx="9145798" cy="58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06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Ephesus18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" y="0"/>
            <a:ext cx="9165336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71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Ephesus19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" y="12560"/>
            <a:ext cx="9222089" cy="593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02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Ephesus20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96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26" y="810"/>
            <a:ext cx="9051779" cy="580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2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148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9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" y="0"/>
            <a:ext cx="9129743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05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05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6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" y="9190"/>
            <a:ext cx="9074088" cy="579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47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868"/>
            <a:ext cx="9141897" cy="686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5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 Via del Marmo, presso il grande teatro, a destra.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21536" cy="630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03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" y="4118"/>
            <a:ext cx="9128596" cy="685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52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0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9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" y="0"/>
            <a:ext cx="925958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" y="5850"/>
            <a:ext cx="9126290" cy="685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8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60"/>
            <a:ext cx="4994718" cy="684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84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Una via di Efeso, il teatro sorgeva a destra della foto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7710"/>
            <a:ext cx="7709939" cy="63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807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meridiana con simboli greci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59059" cy="644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817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005064"/>
            <a:ext cx="8229600" cy="285293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 Mileto, vicino ad </a:t>
            </a:r>
            <a:r>
              <a:rPr lang="it-IT" sz="2000" dirty="0" err="1" smtClean="0"/>
              <a:t>Efesso</a:t>
            </a:r>
            <a:r>
              <a:rPr lang="it-IT" sz="2000" dirty="0" smtClean="0"/>
              <a:t>,, nel teatro, scritta:</a:t>
            </a:r>
            <a:br>
              <a:rPr lang="it-IT" sz="2000" dirty="0" smtClean="0"/>
            </a:br>
            <a:r>
              <a:rPr lang="it-IT" sz="2000" dirty="0" smtClean="0"/>
              <a:t>»  Solo per Ebrei e timorati di Dio «.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779"/>
            <a:ext cx="9267891" cy="319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970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" y="0"/>
            <a:ext cx="91340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73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" y="0"/>
            <a:ext cx="91340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05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</a:t>
            </a:r>
            <a:r>
              <a:rPr lang="it-IT" sz="2000" smtClean="0"/>
              <a:t>resti dello stadio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49034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972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veduta dell’Agorà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" y="0"/>
            <a:ext cx="8431900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17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basilica S. </a:t>
            </a:r>
            <a:r>
              <a:rPr lang="it-IT" sz="2000" dirty="0" err="1" smtClean="0"/>
              <a:t>Giov</a:t>
            </a:r>
            <a:r>
              <a:rPr lang="it-IT" sz="2000" dirty="0" smtClean="0"/>
              <a:t>. </a:t>
            </a:r>
            <a:r>
              <a:rPr lang="it-IT" sz="2000" dirty="0" err="1" smtClean="0"/>
              <a:t>Evang</a:t>
            </a:r>
            <a:r>
              <a:rPr lang="it-IT" sz="2000" dirty="0" smtClean="0"/>
              <a:t>., suo sepolcro, navata centrale, voluta Giustiniano, 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406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51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resti della’ via del </a:t>
            </a:r>
            <a:r>
              <a:rPr lang="it-IT" sz="2000" dirty="0" err="1" smtClean="0"/>
              <a:t>marmo’</a:t>
            </a:r>
            <a:r>
              <a:rPr lang="it-IT" sz="2000" dirty="0" smtClean="0"/>
              <a:t>, </a:t>
            </a:r>
            <a:r>
              <a:rPr lang="it-IT" sz="2000" dirty="0" err="1" smtClean="0"/>
              <a:t>alltezzadel</a:t>
            </a:r>
            <a:r>
              <a:rPr lang="it-IT" sz="2000" smtClean="0"/>
              <a:t> teatro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" y="-4124"/>
            <a:ext cx="8537979" cy="645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07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‘</a:t>
            </a:r>
            <a:r>
              <a:rPr lang="it-IT" sz="2000" dirty="0" err="1" smtClean="0"/>
              <a:t>cheisa</a:t>
            </a:r>
            <a:r>
              <a:rPr lang="it-IT" sz="2000" dirty="0" smtClean="0"/>
              <a:t> doppia’ nella quale si celebrò il Concilio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96484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12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porta della cittadella costruita </a:t>
            </a:r>
            <a:r>
              <a:rPr lang="it-IT" sz="2000" smtClean="0"/>
              <a:t>dai bizantini nel VI sec.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68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92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della chiesa doppia del concilio del 431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549073" cy="637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1400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Efeso, cappella di </a:t>
            </a:r>
            <a:r>
              <a:rPr lang="it-IT" sz="2000" dirty="0" err="1" smtClean="0"/>
              <a:t>Panaya</a:t>
            </a:r>
            <a:r>
              <a:rPr lang="it-IT" sz="2000" dirty="0" smtClean="0"/>
              <a:t> </a:t>
            </a:r>
            <a:r>
              <a:rPr lang="it-IT" sz="2000" dirty="0" err="1" smtClean="0"/>
              <a:t>Kapulu</a:t>
            </a:r>
            <a:r>
              <a:rPr lang="it-IT" sz="2000" dirty="0" smtClean="0"/>
              <a:t>: si suppone che qui si  ‘addormentò’ Maria </a:t>
            </a:r>
            <a:r>
              <a:rPr lang="it-IT" sz="2000" dirty="0" err="1" smtClean="0"/>
              <a:t>SS.ma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3" y="-16387"/>
            <a:ext cx="8936886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7167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interno </a:t>
            </a:r>
            <a:r>
              <a:rPr lang="it-IT" sz="2000" smtClean="0"/>
              <a:t>della cappella  </a:t>
            </a:r>
            <a:r>
              <a:rPr lang="it-IT" sz="2000" dirty="0" err="1" smtClean="0"/>
              <a:t>Panaya</a:t>
            </a:r>
            <a:r>
              <a:rPr lang="it-IT" sz="2000" dirty="0" smtClean="0"/>
              <a:t> </a:t>
            </a:r>
            <a:r>
              <a:rPr lang="it-IT" sz="2000" dirty="0" err="1" smtClean="0"/>
              <a:t>Kapulu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" y="11487"/>
            <a:ext cx="8552110" cy="644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1146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Efeso, scultura rinvenuta ... ‘ corona immarcescibile’</a:t>
            </a:r>
            <a:endParaRPr lang="it-IT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697320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6396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il teatro ove si svolse la </a:t>
            </a:r>
            <a:r>
              <a:rPr lang="it-IT" sz="2000" dirty="0" err="1" smtClean="0"/>
              <a:t>dimostrazion</a:t>
            </a:r>
            <a:r>
              <a:rPr lang="it-IT" sz="2000" dirty="0" smtClean="0"/>
              <a:t> contro Paolo e compagni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569"/>
            <a:ext cx="6013859" cy="638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761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rovine della chiesa di S. Giovanni 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"/>
            <a:ext cx="9163179" cy="645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8186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12360" y="274638"/>
            <a:ext cx="133164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Pergamo, resti del tempio dedicato a Traiano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8"/>
            <a:ext cx="7754242" cy="683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78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Smirne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152"/>
            <a:ext cx="4878901" cy="68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58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Pergamogandi</a:t>
            </a:r>
            <a:r>
              <a:rPr lang="it-IT" sz="2000" dirty="0" smtClean="0"/>
              <a:t> </a:t>
            </a:r>
            <a:r>
              <a:rPr lang="it-IT" sz="2000" dirty="0" err="1" smtClean="0"/>
              <a:t>rovin</a:t>
            </a:r>
            <a:r>
              <a:rPr lang="it-IT" sz="2000" dirty="0" smtClean="0"/>
              <a:t> sull’acropoli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564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92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Efeso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" y="0"/>
            <a:ext cx="9401564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72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endParaRPr lang="it-IT" sz="2000" dirty="0" smtClean="0"/>
          </a:p>
          <a:p>
            <a:pPr algn="ctr"/>
            <a:endParaRPr lang="it-IT" sz="2000" dirty="0"/>
          </a:p>
          <a:p>
            <a:pPr algn="ctr"/>
            <a:endParaRPr lang="it-IT" sz="2000" dirty="0" smtClean="0"/>
          </a:p>
          <a:p>
            <a:pPr algn="ctr"/>
            <a:endParaRPr lang="it-IT" sz="2000" dirty="0"/>
          </a:p>
          <a:p>
            <a:pPr algn="ctr"/>
            <a:endParaRPr lang="it-IT" sz="2000" dirty="0" smtClean="0"/>
          </a:p>
          <a:p>
            <a:pPr algn="ctr"/>
            <a:endParaRPr lang="it-IT" sz="2000" dirty="0"/>
          </a:p>
          <a:p>
            <a:pPr algn="ctr"/>
            <a:endParaRPr lang="it-IT" sz="2800" dirty="0" smtClean="0"/>
          </a:p>
          <a:p>
            <a:pPr algn="ctr"/>
            <a:r>
              <a:rPr lang="it-IT" sz="2800" b="1" dirty="0" smtClean="0"/>
              <a:t>Atti 20, 13-16:</a:t>
            </a:r>
          </a:p>
          <a:p>
            <a:pPr algn="ctr"/>
            <a:r>
              <a:rPr lang="it-IT" sz="2800" b="1" dirty="0" smtClean="0"/>
              <a:t>Paolo a piedi si reca ad Asso.</a:t>
            </a:r>
          </a:p>
          <a:p>
            <a:pPr algn="ctr"/>
            <a:r>
              <a:rPr lang="it-IT" sz="2800" b="1" dirty="0" smtClean="0"/>
              <a:t>Qui prende nave per </a:t>
            </a:r>
            <a:r>
              <a:rPr lang="it-IT" sz="2800" b="1" dirty="0" err="1" smtClean="0"/>
              <a:t>Mitilene</a:t>
            </a:r>
            <a:r>
              <a:rPr lang="it-IT" sz="2800" b="1" dirty="0" smtClean="0"/>
              <a:t>.</a:t>
            </a:r>
          </a:p>
          <a:p>
            <a:pPr algn="ctr"/>
            <a:r>
              <a:rPr lang="it-IT" sz="2800" b="1" dirty="0" smtClean="0"/>
              <a:t>Da </a:t>
            </a:r>
            <a:r>
              <a:rPr lang="it-IT" sz="2800" b="1" dirty="0" err="1" smtClean="0"/>
              <a:t>Mitilene</a:t>
            </a:r>
            <a:r>
              <a:rPr lang="it-IT" sz="2800" b="1" dirty="0" smtClean="0"/>
              <a:t> a Mileto</a:t>
            </a:r>
          </a:p>
          <a:p>
            <a:pPr algn="ctr"/>
            <a:r>
              <a:rPr lang="it-IT" sz="2800" b="1" dirty="0" smtClean="0"/>
              <a:t>da dove intende dirigersi a Gerusalemme.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9891092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ctr"/>
            <a:endParaRPr lang="it-IT" b="1" dirty="0" smtClean="0"/>
          </a:p>
          <a:p>
            <a:pPr algn="ctr"/>
            <a:endParaRPr lang="it-IT" b="1" dirty="0"/>
          </a:p>
          <a:p>
            <a:pPr algn="ctr"/>
            <a:endParaRPr lang="it-IT" b="1" dirty="0" smtClean="0"/>
          </a:p>
          <a:p>
            <a:pPr algn="ctr"/>
            <a:endParaRPr lang="it-IT" b="1" dirty="0"/>
          </a:p>
          <a:p>
            <a:pPr algn="ctr"/>
            <a:r>
              <a:rPr lang="it-IT" b="1" dirty="0" smtClean="0"/>
              <a:t>Atti 20, 17-38:</a:t>
            </a:r>
          </a:p>
          <a:p>
            <a:pPr algn="ctr"/>
            <a:r>
              <a:rPr lang="it-IT" b="1" dirty="0" smtClean="0"/>
              <a:t>Commiato di Paolo  dai cristiani di Mileto.</a:t>
            </a:r>
          </a:p>
          <a:p>
            <a:pPr algn="ctr"/>
            <a:r>
              <a:rPr lang="it-IT" b="1" dirty="0" smtClean="0"/>
              <a:t>Atti, 21, 1-6:</a:t>
            </a:r>
          </a:p>
          <a:p>
            <a:pPr algn="ctr"/>
            <a:r>
              <a:rPr lang="it-IT" b="1" dirty="0" smtClean="0"/>
              <a:t>Paolo passa per Cos, Rodi, </a:t>
            </a:r>
            <a:r>
              <a:rPr lang="it-IT" b="1" dirty="0" err="1" smtClean="0"/>
              <a:t>Patara</a:t>
            </a:r>
            <a:r>
              <a:rPr lang="it-IT" b="1" dirty="0" smtClean="0"/>
              <a:t> e giunge a Tiro.</a:t>
            </a:r>
          </a:p>
          <a:p>
            <a:pPr algn="ctr"/>
            <a:r>
              <a:rPr lang="it-IT" b="1" dirty="0" smtClean="0"/>
              <a:t>Si ferma una settimana.</a:t>
            </a:r>
          </a:p>
          <a:p>
            <a:pPr algn="ctr"/>
            <a:r>
              <a:rPr lang="it-IT" b="1" dirty="0" smtClean="0"/>
              <a:t>Atti 21, 7-17:</a:t>
            </a:r>
          </a:p>
          <a:p>
            <a:pPr algn="ctr"/>
            <a:r>
              <a:rPr lang="it-IT" b="1" dirty="0" smtClean="0"/>
              <a:t>Paolo da Tiro a </a:t>
            </a:r>
            <a:r>
              <a:rPr lang="it-IT" b="1" dirty="0" err="1" smtClean="0"/>
              <a:t>Tolemaide</a:t>
            </a:r>
            <a:r>
              <a:rPr lang="it-IT" b="1" dirty="0" smtClean="0"/>
              <a:t>, a Cesarea, a Gerusalemme.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6469839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r>
              <a:rPr lang="it-IT" sz="2800" b="1" dirty="0" smtClean="0"/>
              <a:t>Atti 21, 18-26:</a:t>
            </a:r>
          </a:p>
          <a:p>
            <a:pPr algn="ctr"/>
            <a:r>
              <a:rPr lang="it-IT" sz="2800" b="1" dirty="0" smtClean="0"/>
              <a:t>Paolo con i quattro uomini che sciolgono il voto al Tempio.</a:t>
            </a:r>
          </a:p>
          <a:p>
            <a:pPr algn="ctr"/>
            <a:r>
              <a:rPr lang="it-IT" sz="2800" b="1" dirty="0" err="1" smtClean="0"/>
              <a:t>Atti,21</a:t>
            </a:r>
            <a:r>
              <a:rPr lang="it-IT" sz="2800" b="1" dirty="0" smtClean="0"/>
              <a:t>, 27—30:</a:t>
            </a:r>
          </a:p>
          <a:p>
            <a:pPr algn="ctr"/>
            <a:r>
              <a:rPr lang="it-IT" sz="2800" b="1" dirty="0" smtClean="0"/>
              <a:t>Paolo aggredito al Tempio.</a:t>
            </a:r>
          </a:p>
          <a:p>
            <a:pPr algn="ctr"/>
            <a:r>
              <a:rPr lang="it-IT" sz="2800" b="1" dirty="0" smtClean="0"/>
              <a:t>Atti 21, 31-40:</a:t>
            </a:r>
          </a:p>
          <a:p>
            <a:pPr algn="ctr"/>
            <a:r>
              <a:rPr lang="it-IT" sz="2800" b="1" dirty="0"/>
              <a:t>Intervento del </a:t>
            </a:r>
            <a:r>
              <a:rPr lang="it-IT" sz="2800" b="1" dirty="0" smtClean="0"/>
              <a:t> tribuno della coorte.</a:t>
            </a:r>
          </a:p>
          <a:p>
            <a:pPr algn="ctr"/>
            <a:r>
              <a:rPr lang="it-IT" sz="2800" b="1" dirty="0" smtClean="0"/>
              <a:t>Atti 22, 1-29</a:t>
            </a:r>
          </a:p>
          <a:p>
            <a:pPr algn="ctr"/>
            <a:r>
              <a:rPr lang="it-IT" sz="2800" b="1" dirty="0" smtClean="0"/>
              <a:t>Discorso di Paolo all’ingresso della fortezza.</a:t>
            </a:r>
          </a:p>
          <a:p>
            <a:pPr algn="ctr"/>
            <a:r>
              <a:rPr lang="it-IT" sz="2800" b="1" dirty="0" smtClean="0"/>
              <a:t>Dichiarazione di Paolo:» Sono cittadino romano «.</a:t>
            </a:r>
          </a:p>
          <a:p>
            <a:pPr algn="ctr"/>
            <a:r>
              <a:rPr lang="it-IT" sz="2800" b="1" dirty="0" smtClean="0"/>
              <a:t>Atti,  22, 30:</a:t>
            </a:r>
          </a:p>
          <a:p>
            <a:pPr algn="ctr"/>
            <a:r>
              <a:rPr lang="it-IT" sz="2800" b="1" dirty="0" smtClean="0"/>
              <a:t>Il tribuno presenta Paolo al Sinedrio.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42055743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437849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Gerusalemme, </a:t>
            </a:r>
            <a:br>
              <a:rPr lang="it-IT" sz="2000" dirty="0" smtClean="0"/>
            </a:br>
            <a:r>
              <a:rPr lang="it-IT" sz="2000" dirty="0" smtClean="0"/>
              <a:t>pietra pavimentale </a:t>
            </a:r>
            <a:br>
              <a:rPr lang="it-IT" sz="2000" dirty="0" smtClean="0"/>
            </a:br>
            <a:r>
              <a:rPr lang="it-IT" sz="2000" dirty="0" smtClean="0"/>
              <a:t>della Torre Antonia.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91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5464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567464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Frammento di iscrizione del Tempio, in greco, che dichiarava ‘pericolo di morte’ per i Gentili, che procedessero più addentro.</a:t>
            </a:r>
            <a:br>
              <a:rPr lang="it-IT" sz="2000" dirty="0" smtClean="0"/>
            </a:br>
            <a:r>
              <a:rPr lang="it-IT" sz="2000" i="1" dirty="0" err="1" smtClean="0"/>
              <a:t>British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Museum</a:t>
            </a:r>
            <a:r>
              <a:rPr lang="it-IT" sz="2000" i="1" dirty="0" smtClean="0"/>
              <a:t>, </a:t>
            </a:r>
            <a:r>
              <a:rPr lang="it-IT" sz="2000" i="1" dirty="0" err="1" smtClean="0"/>
              <a:t>London</a:t>
            </a:r>
            <a:r>
              <a:rPr lang="it-IT" sz="2000" i="1" dirty="0" smtClean="0"/>
              <a:t>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25" y="0"/>
            <a:ext cx="3954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7974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Reperti archeologici di Mileto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594"/>
            <a:ext cx="8322815" cy="630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521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</a:t>
            </a:r>
            <a:r>
              <a:rPr lang="it-IT" sz="2000" dirty="0" err="1" smtClean="0"/>
              <a:t>roovine</a:t>
            </a:r>
            <a:r>
              <a:rPr lang="it-IT" sz="2000" dirty="0" smtClean="0"/>
              <a:t> del ginnasio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8"/>
            <a:ext cx="9238892" cy="61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3758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Tiatira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01478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56376" y="274638"/>
            <a:ext cx="118762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Sardi capitale della </a:t>
            </a:r>
            <a:r>
              <a:rPr lang="it-IT" sz="2000" dirty="0" smtClean="0"/>
              <a:t>Lidia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64931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2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Filadelfia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" y="0"/>
            <a:ext cx="920140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48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err="1" smtClean="0"/>
              <a:t>Laodicea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295"/>
            <a:ext cx="8060085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3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, resti dell’</a:t>
            </a:r>
            <a:r>
              <a:rPr lang="it-IT" sz="2000" dirty="0" err="1" smtClean="0"/>
              <a:t>Artemision</a:t>
            </a:r>
            <a:r>
              <a:rPr lang="it-IT" sz="2000" dirty="0" smtClean="0"/>
              <a:t> o tempio di Diana, la cittadella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515712" cy="637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350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7" y="0"/>
            <a:ext cx="9182175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609</Words>
  <Application>Microsoft Office PowerPoint</Application>
  <PresentationFormat>Presentazione su schermo (4:3)</PresentationFormat>
  <Paragraphs>105</Paragraphs>
  <Slides>73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73</vt:i4>
      </vt:variant>
    </vt:vector>
  </HeadingPairs>
  <TitlesOfParts>
    <vt:vector size="74" baseType="lpstr">
      <vt:lpstr>Tema di Office</vt:lpstr>
      <vt:lpstr>Presentazione standard di PowerPoint</vt:lpstr>
      <vt:lpstr>Odeon in Efeso.</vt:lpstr>
      <vt:lpstr>Presentazione standard di PowerPoint</vt:lpstr>
      <vt:lpstr>Efeso,  Via del Marmo, presso il grande teatro, a destra.</vt:lpstr>
      <vt:lpstr>Efeso, resti dello stadio</vt:lpstr>
      <vt:lpstr>Efeso, rovine della chiesa di S. Giovanni </vt:lpstr>
      <vt:lpstr>Efeso, roovine del ginnasio</vt:lpstr>
      <vt:lpstr>Efeso, , resti dell’Artemision o tempio di Diana, la cittadella</vt:lpstr>
      <vt:lpstr>Presentazione standard di PowerPoint</vt:lpstr>
      <vt:lpstr>Al tempo di S. Paolo ad Efeso il mare si addentrava di più sulla terra ferma</vt:lpstr>
      <vt:lpstr>Efeso, rovine del ginnasio vicino al teatro ( in basso a sinistra )</vt:lpstr>
      <vt:lpstr>Efeso, via che unisce la piazza del teatro con il porto, lastricata di marmi.</vt:lpstr>
      <vt:lpstr>Presentazione standard di PowerPoint</vt:lpstr>
      <vt:lpstr>Efeso, ubicazione dei principali monumenti</vt:lpstr>
      <vt:lpstr>Presentazione standard di PowerPoint</vt:lpstr>
      <vt:lpstr>Il teatro di Efeso</vt:lpstr>
      <vt:lpstr>Planimetria dell'antica città di Efeso</vt:lpstr>
      <vt:lpstr>Efeso, palscenico e coro del teatro. Qui gli argentieri mossero contro S. Paolo.</vt:lpstr>
      <vt:lpstr>Efeso, rovine della chiesa’doppia’, costruita sulla chiesa del Concilio.</vt:lpstr>
      <vt:lpstr>Nike</vt:lpstr>
      <vt:lpstr>Ephesus3</vt:lpstr>
      <vt:lpstr>Ephesus8</vt:lpstr>
      <vt:lpstr>Ephesus9</vt:lpstr>
      <vt:lpstr>Ephesus12</vt:lpstr>
      <vt:lpstr>Ephesus14</vt:lpstr>
      <vt:lpstr>Grande Artemide degli Efesini, dea della fertilità, Atti 19,28</vt:lpstr>
      <vt:lpstr>Presentazione standard di PowerPoint</vt:lpstr>
      <vt:lpstr>Presentazione standard di PowerPoint</vt:lpstr>
      <vt:lpstr>Ephesus15</vt:lpstr>
      <vt:lpstr>Ephesus16</vt:lpstr>
      <vt:lpstr>Ephesus18</vt:lpstr>
      <vt:lpstr>Ephesus19</vt:lpstr>
      <vt:lpstr>Ephesus20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Una via di Efeso, il teatro sorgeva a destra della foto</vt:lpstr>
      <vt:lpstr>Efeso, meridiana con simboli greci</vt:lpstr>
      <vt:lpstr>A Mileto, vicino ad Efesso,, nel teatro, scritta: »  Solo per Ebrei e timorati di Dio «.</vt:lpstr>
      <vt:lpstr>Presentazione standard di PowerPoint</vt:lpstr>
      <vt:lpstr>Presentazione standard di PowerPoint</vt:lpstr>
      <vt:lpstr>Efeso, veduta dell’Agorà</vt:lpstr>
      <vt:lpstr>Efeso, basilica S. Giov. Evang., suo sepolcro, navata centrale, voluta Giustiniano, </vt:lpstr>
      <vt:lpstr>Efeso, resti della’ via del marmo’, alltezzadel teatro</vt:lpstr>
      <vt:lpstr>Efeso, ‘cheisa doppia’ nella quale si celebrò il Concilio</vt:lpstr>
      <vt:lpstr>Efeso, porta della cittadella costruita dai bizantini nel VI sec.</vt:lpstr>
      <vt:lpstr>Resti della chiesa doppia del concilio del 431</vt:lpstr>
      <vt:lpstr>Efeso, cappella di Panaya Kapulu: si suppone che qui si  ‘addormentò’ Maria SS.ma</vt:lpstr>
      <vt:lpstr>Efeso, interno della cappella  Panaya Kapulu</vt:lpstr>
      <vt:lpstr>Efeso, scultura rinvenuta ... ‘ corona immarcescibile’</vt:lpstr>
      <vt:lpstr>Efeso, il teatro ove si svolse la dimostrazion contro Paolo e compagni</vt:lpstr>
      <vt:lpstr>Pergamo, resti del tempio dedicato a Traiano </vt:lpstr>
      <vt:lpstr>Smirne</vt:lpstr>
      <vt:lpstr>Pergamogandi rovin sull’acropoli</vt:lpstr>
      <vt:lpstr>Efeso</vt:lpstr>
      <vt:lpstr>Presentazione standard di PowerPoint</vt:lpstr>
      <vt:lpstr>Presentazione standard di PowerPoint</vt:lpstr>
      <vt:lpstr>Presentazione standard di PowerPoint</vt:lpstr>
      <vt:lpstr>Gerusalemme,  pietra pavimentale  della Torre Antonia.</vt:lpstr>
      <vt:lpstr>Frammento di iscrizione del Tempio, in greco, che dichiarava ‘pericolo di morte’ per i Gentili, che procedessero più addentro. British Museum, London.</vt:lpstr>
      <vt:lpstr>Reperti archeologici di Mileto</vt:lpstr>
      <vt:lpstr>Tiatira</vt:lpstr>
      <vt:lpstr>Sardi capitale della Lidia</vt:lpstr>
      <vt:lpstr>Filadelfia</vt:lpstr>
      <vt:lpstr>Laodicea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Odeon in Efeso.</dc:title>
  <dc:creator>lenovo</dc:creator>
  <cp:lastModifiedBy>lenovo</cp:lastModifiedBy>
  <cp:revision>39</cp:revision>
  <dcterms:created xsi:type="dcterms:W3CDTF">2018-10-13T08:59:08Z</dcterms:created>
  <dcterms:modified xsi:type="dcterms:W3CDTF">2020-07-21T09:57:24Z</dcterms:modified>
</cp:coreProperties>
</file>