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61" r:id="rId3"/>
    <p:sldId id="412" r:id="rId4"/>
    <p:sldId id="414" r:id="rId5"/>
    <p:sldId id="362" r:id="rId6"/>
    <p:sldId id="363" r:id="rId7"/>
    <p:sldId id="413" r:id="rId8"/>
    <p:sldId id="364" r:id="rId9"/>
    <p:sldId id="365" r:id="rId10"/>
    <p:sldId id="366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367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319" r:id="rId56"/>
    <p:sldId id="368" r:id="rId57"/>
    <p:sldId id="360" r:id="rId58"/>
    <p:sldId id="358" r:id="rId59"/>
    <p:sldId id="357" r:id="rId60"/>
    <p:sldId id="359" r:id="rId61"/>
    <p:sldId id="354" r:id="rId62"/>
    <p:sldId id="351" r:id="rId63"/>
    <p:sldId id="352" r:id="rId64"/>
    <p:sldId id="353" r:id="rId65"/>
    <p:sldId id="349" r:id="rId66"/>
    <p:sldId id="350" r:id="rId67"/>
    <p:sldId id="257" r:id="rId68"/>
    <p:sldId id="346" r:id="rId69"/>
    <p:sldId id="256" r:id="rId70"/>
    <p:sldId id="258" r:id="rId71"/>
    <p:sldId id="259" r:id="rId72"/>
    <p:sldId id="260" r:id="rId73"/>
    <p:sldId id="262" r:id="rId74"/>
    <p:sldId id="261" r:id="rId75"/>
    <p:sldId id="341" r:id="rId76"/>
    <p:sldId id="342" r:id="rId77"/>
    <p:sldId id="343" r:id="rId78"/>
    <p:sldId id="265" r:id="rId79"/>
    <p:sldId id="333" r:id="rId80"/>
    <p:sldId id="348" r:id="rId81"/>
    <p:sldId id="266" r:id="rId82"/>
    <p:sldId id="320" r:id="rId83"/>
    <p:sldId id="321" r:id="rId84"/>
    <p:sldId id="330" r:id="rId85"/>
    <p:sldId id="332" r:id="rId86"/>
    <p:sldId id="331" r:id="rId87"/>
    <p:sldId id="280" r:id="rId88"/>
    <p:sldId id="288" r:id="rId89"/>
    <p:sldId id="283" r:id="rId90"/>
    <p:sldId id="307" r:id="rId91"/>
    <p:sldId id="285" r:id="rId92"/>
    <p:sldId id="347" r:id="rId93"/>
    <p:sldId id="313" r:id="rId94"/>
    <p:sldId id="314" r:id="rId95"/>
    <p:sldId id="315" r:id="rId96"/>
    <p:sldId id="316" r:id="rId97"/>
    <p:sldId id="317" r:id="rId98"/>
    <p:sldId id="355" r:id="rId99"/>
    <p:sldId id="356" r:id="rId10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75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84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61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2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85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28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1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9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2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99D2-4077-4102-AD48-FA8E7411CA20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75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3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Colosse</a:t>
            </a:r>
            <a:r>
              <a:rPr lang="it-IT" sz="2000" dirty="0" smtClean="0"/>
              <a:t> (Turchia), pianura in cui sorgeva l’antica città distrutta da un terremoto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" y="0"/>
            <a:ext cx="4713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8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Pergamo, veduta del teatro adagiato sul fianco della montagna.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01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4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Tene</a:t>
            </a:r>
            <a:r>
              <a:rPr lang="it-IT" sz="2000" dirty="0" smtClean="0"/>
              <a:t>, il Partenone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4"/>
            <a:ext cx="49955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3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Anfipoli</a:t>
            </a:r>
            <a:r>
              <a:rPr lang="it-IT" sz="2000" dirty="0" smtClean="0"/>
              <a:t>, </a:t>
            </a:r>
            <a:r>
              <a:rPr lang="it-IT" sz="2000" dirty="0" err="1" smtClean="0"/>
              <a:t>rovin</a:t>
            </a:r>
            <a:r>
              <a:rPr lang="it-IT" sz="2000" dirty="0" smtClean="0"/>
              <a:t> della città di epoca ellenistica.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2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1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Atene, lapide con il discorso di San </a:t>
            </a:r>
            <a:r>
              <a:rPr lang="it-IT" sz="2000" dirty="0" err="1" smtClean="0"/>
              <a:t>Paaolo</a:t>
            </a:r>
            <a:r>
              <a:rPr lang="it-IT" sz="2000" dirty="0" smtClean="0"/>
              <a:t>, tenuto sulla collina dell’Areopago.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998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4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Artemide efesina, statua ellenistica, Musei Vaticani.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3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4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Atebe</a:t>
            </a:r>
            <a:r>
              <a:rPr lang="it-IT" sz="2000" dirty="0" smtClean="0"/>
              <a:t>, panorama con il Partenone.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" y="0"/>
            <a:ext cx="9196655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0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Atene, il Partenone.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88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77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Attalia</a:t>
            </a:r>
            <a:r>
              <a:rPr lang="it-IT" sz="2000" dirty="0" smtClean="0"/>
              <a:t> (Turchia), vista dal mare.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" y="0"/>
            <a:ext cx="9095777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Cipro, chiesetta con la tomba dell’apostolo Barnaba. Paolo vi giunse assieme a Barnaba, nativo di quell’isola.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" y="17918"/>
            <a:ext cx="4524317" cy="68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9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" y="-19270"/>
            <a:ext cx="9216824" cy="57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7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Cesarea Marittima, veduta dell’antico porto.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45571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Cesarea Marittima, il grande acquedotto romano.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71"/>
            <a:ext cx="4125347" cy="684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Cipro, </a:t>
            </a:r>
            <a:r>
              <a:rPr lang="it-IT" sz="2000" dirty="0" err="1" smtClean="0"/>
              <a:t>cosete</a:t>
            </a:r>
            <a:r>
              <a:rPr lang="it-IT" sz="2000" dirty="0" smtClean="0"/>
              <a:t> dell’isola.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69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5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del tempio di Apollo.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0"/>
            <a:ext cx="70099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Creta, il palazzo di </a:t>
            </a:r>
            <a:r>
              <a:rPr lang="it-IT" sz="2000" dirty="0" err="1" smtClean="0"/>
              <a:t>Cnosso</a:t>
            </a:r>
            <a:r>
              <a:rPr lang="it-IT" sz="2000" dirty="0" smtClean="0"/>
              <a:t>. Paolo la costeggiò nel suo viaggio verso Roma. Più </a:t>
            </a:r>
            <a:r>
              <a:rPr lang="it-IT" sz="2000" dirty="0" err="1" smtClean="0"/>
              <a:t>tadi</a:t>
            </a:r>
            <a:r>
              <a:rPr lang="it-IT" sz="2000" dirty="0" smtClean="0"/>
              <a:t> vi lasciò Tito per continuare la </a:t>
            </a:r>
            <a:r>
              <a:rPr lang="it-IT" sz="2000" smtClean="0"/>
              <a:t>sua opera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966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6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" y="3719"/>
            <a:ext cx="6850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Damasco, la chiesa che sorge sul posto in Paolo fu calato dalle mura.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" y="0"/>
            <a:ext cx="9114415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1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le rovine del </a:t>
            </a:r>
            <a:r>
              <a:rPr lang="it-IT" sz="2000" dirty="0" err="1" smtClean="0"/>
              <a:t>tratro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-7776"/>
            <a:ext cx="9125800" cy="588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7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i resti monumentali del tempio di Adriano.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33739"/>
            <a:ext cx="4527634" cy="68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5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Hermes, particolare di un fregio che orna una colonna, Roma, Musei Capitolini, ( San Paolo a </a:t>
            </a:r>
            <a:r>
              <a:rPr lang="it-IT" sz="2000" dirty="0" err="1" smtClean="0"/>
              <a:t>Listra</a:t>
            </a:r>
            <a:r>
              <a:rPr lang="it-IT" sz="2000" dirty="0" smtClean="0"/>
              <a:t> fu  identificato con Hermes )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" y="-99392"/>
            <a:ext cx="4414706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7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" y="34212"/>
            <a:ext cx="9215109" cy="533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5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Giaffa, veduta aerea della chiesa di S. Pietro.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" y="0"/>
            <a:ext cx="919002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6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particolare di mura del tempo di Erode.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9"/>
            <a:ext cx="9100654" cy="398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" y="0"/>
            <a:ext cx="70727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1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il monte Oliveto visto dalla spianata del Tempio.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0"/>
            <a:ext cx="44680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6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la moschea di Omar.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" y="0"/>
            <a:ext cx="72891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4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Autofit/>
          </a:bodyPr>
          <a:lstStyle/>
          <a:p>
            <a:r>
              <a:rPr lang="it-IT" sz="2000" dirty="0" smtClean="0"/>
              <a:t>Gerusalemme, veduta aerea della spianata del Tempio.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0"/>
            <a:ext cx="71454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67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Galazia</a:t>
            </a:r>
            <a:r>
              <a:rPr lang="it-IT" sz="2000" dirty="0" smtClean="0"/>
              <a:t> (Turchia), particolare del tempio di Ankara.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1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Roma, Via Appia Antica.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82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particolare costruttivo di un arco romano di età imperiale.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" y="22718"/>
            <a:ext cx="4578553" cy="683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8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spianata dove una volta si trovava il Tempio.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" y="0"/>
            <a:ext cx="69340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7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0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Napoli, testa di Zeus, Muso arch., a </a:t>
            </a:r>
            <a:r>
              <a:rPr lang="it-IT" sz="2000" dirty="0" err="1" smtClean="0"/>
              <a:t>Listra</a:t>
            </a:r>
            <a:r>
              <a:rPr lang="it-IT" sz="2000" dirty="0" smtClean="0"/>
              <a:t> pensarono che Barnaba fosse Zeus.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0"/>
            <a:ext cx="4678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3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Danasco</a:t>
            </a:r>
            <a:r>
              <a:rPr lang="it-IT" sz="2000" dirty="0" smtClean="0"/>
              <a:t>, porta </a:t>
            </a:r>
            <a:r>
              <a:rPr lang="it-IT" sz="2000" dirty="0" err="1" smtClean="0"/>
              <a:t>rmana</a:t>
            </a:r>
            <a:r>
              <a:rPr lang="it-IT" sz="2000" dirty="0" smtClean="0"/>
              <a:t> all’inizio della Via Diritta.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66"/>
            <a:ext cx="4572779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1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Salonico</a:t>
            </a:r>
            <a:r>
              <a:rPr lang="it-IT" sz="2000" dirty="0" smtClean="0"/>
              <a:t>, l’arco di </a:t>
            </a:r>
            <a:r>
              <a:rPr lang="it-IT" sz="2000" dirty="0" err="1" smtClean="0"/>
              <a:t>Galerio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7"/>
            <a:ext cx="9203152" cy="600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2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porta di Santo Stefano, o dei Leoni.</a:t>
            </a:r>
            <a:endParaRPr lang="it-IT" sz="20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3382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7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il Tempio in una ricostruzione.</a:t>
            </a:r>
            <a:endParaRPr lang="it-IT" sz="2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78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Samaria, piana e sullo sfondo le prime colline.</a:t>
            </a:r>
            <a:endParaRPr lang="it-IT" sz="2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0"/>
            <a:ext cx="927278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3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amasco</a:t>
            </a:r>
            <a:endParaRPr lang="it-IT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601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0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Salamina /Cipro), rovine nei pressi del porto.</a:t>
            </a:r>
            <a:endParaRPr lang="it-IT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0"/>
            <a:ext cx="9238811" cy="595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9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Pozzuoli, il </a:t>
            </a:r>
            <a:r>
              <a:rPr lang="it-IT" sz="2000" dirty="0" err="1" smtClean="0"/>
              <a:t>Serapeum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71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6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888432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Pozzuoloi</a:t>
            </a:r>
            <a:r>
              <a:rPr lang="it-IT" sz="2000" dirty="0" smtClean="0"/>
              <a:t> resti dell’anfiteatro. Qui fu accolto Paolo, prigioniero in viaggio verso Roma</a:t>
            </a:r>
            <a:endParaRPr lang="it-IT" sz="20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05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4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veduta dell’Acropoli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482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  (Turchia), </a:t>
            </a:r>
            <a:r>
              <a:rPr lang="it-IT" sz="2000" dirty="0" err="1" smtClean="0"/>
              <a:t>levrovine</a:t>
            </a:r>
            <a:r>
              <a:rPr lang="it-IT" sz="2000" dirty="0" smtClean="0"/>
              <a:t> della città Romana.</a:t>
            </a:r>
            <a:endParaRPr lang="it-IT" sz="20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11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8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Cipro, località di </a:t>
            </a:r>
            <a:r>
              <a:rPr lang="it-IT" sz="2000" dirty="0" err="1" smtClean="0"/>
              <a:t>Pafo</a:t>
            </a:r>
            <a:r>
              <a:rPr lang="it-IT" sz="2000" dirty="0" smtClean="0"/>
              <a:t> con la grossa torre del porto. Qui Paolo, Barnaba e Marco incontrarono il proconsole romano Sergio </a:t>
            </a:r>
            <a:r>
              <a:rPr lang="it-IT" sz="2000" dirty="0" smtClean="0"/>
              <a:t>Paolo </a:t>
            </a:r>
            <a:r>
              <a:rPr lang="it-IT" sz="2000" dirty="0" smtClean="0"/>
              <a:t>che si convertì.</a:t>
            </a:r>
            <a:endParaRPr lang="it-IT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81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Neapoli</a:t>
            </a:r>
            <a:r>
              <a:rPr lang="it-IT" sz="2000" dirty="0" smtClean="0"/>
              <a:t>, oggi </a:t>
            </a:r>
            <a:r>
              <a:rPr lang="it-IT" sz="2000" dirty="0" err="1" smtClean="0"/>
              <a:t>Kaval</a:t>
            </a:r>
            <a:r>
              <a:rPr lang="it-IT" sz="2000" dirty="0" smtClean="0"/>
              <a:t>, Macedonia.</a:t>
            </a:r>
            <a:endParaRPr lang="it-IT" sz="20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" y="0"/>
            <a:ext cx="9139673" cy="58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2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Mileto, le rovine del teatro. Qui Paolo vi riunì gli anziani della comunità cristiana di Efeso.</a:t>
            </a:r>
            <a:endParaRPr lang="it-IT" sz="2000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96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0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0"/>
            <a:ext cx="8974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0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Laodicea</a:t>
            </a:r>
            <a:r>
              <a:rPr lang="it-IT" sz="2000" dirty="0" smtClean="0"/>
              <a:t>, resti della città di epoca ellenistica.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" y="21907"/>
            <a:ext cx="9170097" cy="585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2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" y="0"/>
            <a:ext cx="915406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aerea dell’ingresso orientale del canale di Corinto, A </a:t>
            </a:r>
            <a:r>
              <a:rPr lang="it-IT" sz="2000" dirty="0" err="1" smtClean="0"/>
              <a:t>Cencre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" y="0"/>
            <a:ext cx="847751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88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di Corinto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" y="-23700"/>
            <a:ext cx="9160353" cy="59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6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5828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5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di Atene dall’Areopago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" y="-35006"/>
            <a:ext cx="9162979" cy="65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5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Asso, Collina e tempio di Atena sull’acropoli. S. Paolo Atti 20, 13-14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31359"/>
            <a:ext cx="9144000" cy="5826642"/>
          </a:xfrm>
        </p:spPr>
      </p:pic>
    </p:spTree>
    <p:extLst>
      <p:ext uri="{BB962C8B-B14F-4D97-AF65-F5344CB8AC3E}">
        <p14:creationId xmlns:p14="http://schemas.microsoft.com/office/powerpoint/2010/main" val="33668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veduta dall’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" y="24426"/>
            <a:ext cx="9151413" cy="621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Atene, salita all’Areopago, mote di Ares. A destra lapide con intero discorso di </a:t>
            </a:r>
            <a:r>
              <a:rPr lang="it-IT" sz="2000" dirty="0" err="1" smtClean="0"/>
              <a:t>Paoo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4903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1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Atene, cima della collina dell’Areopago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9"/>
            <a:ext cx="8929557" cy="651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1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720080"/>
          </a:xfrm>
        </p:spPr>
        <p:txBody>
          <a:bodyPr>
            <a:noAutofit/>
          </a:bodyPr>
          <a:lstStyle/>
          <a:p>
            <a:r>
              <a:rPr lang="it-IT" sz="2000" dirty="0" smtClean="0"/>
              <a:t>Ara dedicata al dio ignoto da C Sesto, pretore nell’anno 100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Cr., ora al Museo Palatino, Roma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" y="13483"/>
            <a:ext cx="8086568" cy="62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9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peribolo di </a:t>
            </a:r>
            <a:r>
              <a:rPr lang="it-IT" sz="2000" dirty="0" err="1" smtClean="0"/>
              <a:t>Apolo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9064143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2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canale di Corinto, completato nel 1893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4368" cy="63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32679"/>
          </a:xfrm>
        </p:spPr>
        <p:txBody>
          <a:bodyPr/>
          <a:lstStyle/>
          <a:p>
            <a:r>
              <a:rPr lang="it-IT" dirty="0" smtClean="0"/>
              <a:t>ORIGINE MITICA DI CORINTO</a:t>
            </a:r>
          </a:p>
          <a:p>
            <a:r>
              <a:rPr lang="it-IT" dirty="0" smtClean="0"/>
              <a:t>Disputa tra Poseidone e Elios sul possesso di Corinto.</a:t>
            </a:r>
          </a:p>
          <a:p>
            <a:r>
              <a:rPr lang="it-IT" dirty="0" smtClean="0"/>
              <a:t>Mediazione di </a:t>
            </a:r>
            <a:r>
              <a:rPr lang="it-IT" dirty="0" err="1" smtClean="0"/>
              <a:t>Briareo</a:t>
            </a:r>
            <a:r>
              <a:rPr lang="it-IT" dirty="0" smtClean="0"/>
              <a:t>: l’istmo a </a:t>
            </a:r>
            <a:r>
              <a:rPr lang="it-IT" dirty="0" err="1" smtClean="0"/>
              <a:t>Posedone</a:t>
            </a:r>
            <a:r>
              <a:rPr lang="it-IT" dirty="0" smtClean="0"/>
              <a:t>,  e l’acropoli ( </a:t>
            </a:r>
            <a:r>
              <a:rPr lang="it-IT" dirty="0" err="1" smtClean="0"/>
              <a:t>Acrocorinto</a:t>
            </a:r>
            <a:r>
              <a:rPr lang="it-IT" dirty="0" smtClean="0"/>
              <a:t> ) a Elios che la cedette ad Afrodite.</a:t>
            </a:r>
          </a:p>
          <a:p>
            <a:r>
              <a:rPr lang="it-IT" dirty="0" smtClean="0"/>
              <a:t>Al re Sisifo venne donata la fonte perenne, detta Pirene, alla si abbeverava il </a:t>
            </a:r>
            <a:r>
              <a:rPr lang="it-IT" smtClean="0"/>
              <a:t>cavallo Pegaso.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71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" y="6309320"/>
            <a:ext cx="9036495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vista dall'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460431" cy="63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4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9938"/>
            <a:ext cx="8877116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6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e </a:t>
            </a:r>
            <a:r>
              <a:rPr lang="it-IT" sz="2000" dirty="0" err="1" smtClean="0"/>
              <a:t>Acrocorinto</a:t>
            </a:r>
            <a:r>
              <a:rPr lang="it-IT" sz="2000" dirty="0" smtClean="0"/>
              <a:t> di Carl Anton Joseph </a:t>
            </a:r>
            <a:r>
              <a:rPr lang="it-IT" sz="2000" dirty="0" err="1" smtClean="0"/>
              <a:t>Rottmann</a:t>
            </a:r>
            <a:r>
              <a:rPr lang="it-IT" sz="2000" dirty="0" smtClean="0"/>
              <a:t>, 184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3"/>
            <a:ext cx="8028384" cy="62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9061194" cy="68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Mappa dell'Antica Corinto. I colori rappresentano le diverse età dei monumenti: 1. tempio di Apollo - 2. tempio di Ottavia - 3. tempio C - 4. agorà/forum - 5. bema - 6. tempio di Ermes, Apollo, Poseidone e Eracle - 7. pantheon e tempio di Venus Fortuna - 8. stoa di nord-est - 9. stoa sud -10. </a:t>
            </a:r>
            <a:r>
              <a:rPr lang="it-IT" dirty="0" err="1" smtClean="0"/>
              <a:t>Bouleuterion</a:t>
            </a:r>
            <a:r>
              <a:rPr lang="it-IT" dirty="0" smtClean="0"/>
              <a:t> - 11. basilica sud - 12. basilica giuliana - 13. fontana di Pirene - 14. fontana di </a:t>
            </a:r>
            <a:r>
              <a:rPr lang="it-IT" dirty="0" err="1" smtClean="0"/>
              <a:t>Glauke</a:t>
            </a:r>
            <a:r>
              <a:rPr lang="it-IT" dirty="0" smtClean="0"/>
              <a:t> - 15. basilica della strada </a:t>
            </a:r>
            <a:r>
              <a:rPr lang="it-IT" dirty="0" err="1" smtClean="0"/>
              <a:t>Lechaion</a:t>
            </a:r>
            <a:r>
              <a:rPr lang="it-IT" dirty="0" smtClean="0"/>
              <a:t> - 16. teatro greco - 17. odeon - 18. agora nord - 19. mercato romano - 20. </a:t>
            </a:r>
            <a:r>
              <a:rPr lang="it-IT" dirty="0" err="1" smtClean="0"/>
              <a:t>peribolos</a:t>
            </a:r>
            <a:r>
              <a:rPr lang="it-IT" dirty="0" smtClean="0"/>
              <a:t> di Apollo - 21. strada </a:t>
            </a:r>
            <a:r>
              <a:rPr lang="it-IT" dirty="0" err="1" smtClean="0"/>
              <a:t>Lechaion</a:t>
            </a:r>
            <a:r>
              <a:rPr lang="it-IT" dirty="0" smtClean="0"/>
              <a:t> - 22. museo archeologico</a:t>
            </a:r>
          </a:p>
          <a:p>
            <a:r>
              <a:rPr lang="it-IT" dirty="0" smtClean="0"/>
              <a:t>Corinto antica si trova su un colle sopra la città nuova. Si chiama anche "Acropoli di </a:t>
            </a:r>
            <a:r>
              <a:rPr lang="it-IT" dirty="0" err="1" smtClean="0"/>
              <a:t>Acrocorinto</a:t>
            </a:r>
            <a:r>
              <a:rPr lang="it-IT" dirty="0" smtClean="0"/>
              <a:t>" per l'elevatezza del tempio principale dedicato a Apollo e il Museo archeologico dell'antica </a:t>
            </a:r>
            <a:r>
              <a:rPr lang="it-IT" dirty="0" err="1" smtClean="0"/>
              <a:t>Corint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20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14" y="6093296"/>
            <a:ext cx="9135886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Piazza Pegaso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Statua di , emblema della città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24746"/>
            <a:ext cx="9138522" cy="60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Pegaso, emblema della città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6735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" y="25068"/>
            <a:ext cx="9085180" cy="59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8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0"/>
            <a:ext cx="9141579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67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di una strada del centro abitato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0843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Flippi, rovine della città romana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"/>
            <a:ext cx="700015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30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Acropoli di Corinto o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" y="0"/>
            <a:ext cx="853252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fontana di Pirene a 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1919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"/>
            <a:ext cx="9131385" cy="684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0"/>
            <a:ext cx="916294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285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1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" y="0"/>
            <a:ext cx="930089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116632"/>
            <a:ext cx="89090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Efeso, la grande strada lastricata che porta verso il mare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" y="0"/>
            <a:ext cx="9124845" cy="604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1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3032"/>
            <a:ext cx="9139281" cy="623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Corinto fu conquistata e distrutta dai Romani nel 146 </a:t>
            </a:r>
            <a:r>
              <a:rPr lang="it-IT" dirty="0" err="1" smtClean="0"/>
              <a:t>av</a:t>
            </a:r>
            <a:r>
              <a:rPr lang="it-IT" dirty="0" smtClean="0"/>
              <a:t>. Cr.</a:t>
            </a:r>
          </a:p>
          <a:p>
            <a:r>
              <a:rPr lang="it-IT" dirty="0" smtClean="0"/>
              <a:t>Nel 45 </a:t>
            </a:r>
            <a:r>
              <a:rPr lang="it-IT" dirty="0" err="1" smtClean="0"/>
              <a:t>av</a:t>
            </a:r>
            <a:r>
              <a:rPr lang="it-IT" dirty="0" smtClean="0"/>
              <a:t>. Cr. Giulio Cesare avvia la ricostruzione.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17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San Paolo vi giunge la prima volta</a:t>
            </a:r>
          </a:p>
          <a:p>
            <a:r>
              <a:rPr lang="it-IT" dirty="0" smtClean="0"/>
              <a:t>nel 49-50. </a:t>
            </a:r>
          </a:p>
          <a:p>
            <a:r>
              <a:rPr lang="it-IT" dirty="0" err="1" smtClean="0"/>
              <a:t>Gallione</a:t>
            </a:r>
            <a:r>
              <a:rPr lang="it-IT" dirty="0" smtClean="0"/>
              <a:t>, fratello di Seneca è proconsole dell’Acaia.</a:t>
            </a:r>
          </a:p>
          <a:p>
            <a:r>
              <a:rPr lang="it-IT" dirty="0" smtClean="0"/>
              <a:t>San Paolo vi rimane per 18 mesi.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99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r>
              <a:rPr lang="it-IT" dirty="0" smtClean="0"/>
              <a:t>Qui conosce AQUILA e PRISCILLA, febbricanti di tende.</a:t>
            </a:r>
            <a:br>
              <a:rPr lang="it-IT" dirty="0" smtClean="0"/>
            </a:br>
            <a:r>
              <a:rPr lang="it-IT" dirty="0" smtClean="0"/>
              <a:t>Si reca in sinagoga a predicare.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5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Nel 51-52 San Paolo è processato da </a:t>
            </a:r>
            <a:r>
              <a:rPr lang="it-IT" dirty="0" err="1" smtClean="0"/>
              <a:t>Gallione</a:t>
            </a:r>
            <a:r>
              <a:rPr lang="it-IT" dirty="0" smtClean="0"/>
              <a:t> a Corinto</a:t>
            </a:r>
          </a:p>
          <a:p>
            <a:r>
              <a:rPr lang="it-IT" dirty="0" smtClean="0"/>
              <a:t>Sila e Tito raggiungono San Paolo a Corinto.</a:t>
            </a:r>
          </a:p>
          <a:p>
            <a:r>
              <a:rPr lang="it-IT" dirty="0" smtClean="0"/>
              <a:t>San Paolo decide di non predicare più agli Ebrei, ma solamente ai Gentili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14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San Paolo scrisse due lettere ai Corinti.</a:t>
            </a:r>
          </a:p>
          <a:p>
            <a:r>
              <a:rPr lang="it-IT" dirty="0" smtClean="0"/>
              <a:t>La prima lettera da Efeso.</a:t>
            </a:r>
          </a:p>
          <a:p>
            <a:r>
              <a:rPr lang="it-IT" dirty="0" smtClean="0"/>
              <a:t>Pare che vi sia stata una sua </a:t>
            </a:r>
            <a:r>
              <a:rPr lang="it-IT" i="1" dirty="0" smtClean="0"/>
              <a:t>visita dolorosa intermedia</a:t>
            </a:r>
          </a:p>
          <a:p>
            <a:r>
              <a:rPr lang="it-IT" dirty="0" smtClean="0"/>
              <a:t>La seconda lettera dalla Macedonia</a:t>
            </a:r>
          </a:p>
          <a:p>
            <a:r>
              <a:rPr lang="it-IT" dirty="0" smtClean="0"/>
              <a:t>San Paolo trascorre tre mesi a Corinto e nel tardo inverno scrisse la lettera ai Romani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69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Pare che San Paolo abbia scritto quattro lettere ai Corinti: le perse sarebbero la prima e la terza.</a:t>
            </a:r>
          </a:p>
          <a:p>
            <a:r>
              <a:rPr lang="it-IT" dirty="0" smtClean="0"/>
              <a:t>Alcuni pensano che la terza, perduta, sia inclusa nella attuale seconda lettera ai Corinzi, cap. X-XIII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07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Atene, </a:t>
            </a:r>
            <a:r>
              <a:rPr lang="it-IT" sz="2000" dirty="0" err="1" smtClean="0"/>
              <a:t>Acropoli:lìOdeon,il</a:t>
            </a:r>
            <a:r>
              <a:rPr lang="it-IT" sz="2000" dirty="0" smtClean="0"/>
              <a:t> portico di Eumene, l’</a:t>
            </a:r>
            <a:r>
              <a:rPr lang="it-IT" sz="2000" dirty="0" err="1" smtClean="0"/>
              <a:t>Erecteion</a:t>
            </a:r>
            <a:r>
              <a:rPr lang="it-IT" sz="2000" dirty="0" smtClean="0"/>
              <a:t> et il Partenone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" y="0"/>
            <a:ext cx="839940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4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Colonnata dell’</a:t>
            </a:r>
            <a:r>
              <a:rPr lang="it-IT" sz="2000" dirty="0" err="1" smtClean="0"/>
              <a:t>Olimpeion</a:t>
            </a:r>
            <a:r>
              <a:rPr lang="it-IT" sz="2000" dirty="0" smtClean="0"/>
              <a:t> dedicata a Giove Olimpio, estensione 205 X 129 metri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57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1058</Words>
  <Application>Microsoft Office PowerPoint</Application>
  <PresentationFormat>Presentazione su schermo (4:3)</PresentationFormat>
  <Paragraphs>90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99</vt:i4>
      </vt:variant>
    </vt:vector>
  </HeadingPairs>
  <TitlesOfParts>
    <vt:vector size="10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Corinto, veduta dell’Acropoli</vt:lpstr>
      <vt:lpstr>Presentazione standard di PowerPoint</vt:lpstr>
      <vt:lpstr>Presentazione standard di PowerPoint</vt:lpstr>
      <vt:lpstr>Flippi, rovine della città romana</vt:lpstr>
      <vt:lpstr>Efeso, la grande strada lastricata che porta verso il mare</vt:lpstr>
      <vt:lpstr>Colosse (Turchia), pianura in cui sorgeva l’antica città distrutta da un terremoto</vt:lpstr>
      <vt:lpstr>Pergamo, veduta del teatro adagiato sul fianco della montagna.</vt:lpstr>
      <vt:lpstr>Tene, il Partenone</vt:lpstr>
      <vt:lpstr>Anfipoli, rovin della città di epoca ellenistica.</vt:lpstr>
      <vt:lpstr>Atene, lapide con il discorso di San Paaolo, tenuto sulla collina dell’Areopago.</vt:lpstr>
      <vt:lpstr>Artemide efesina, statua ellenistica, Musei Vaticani.</vt:lpstr>
      <vt:lpstr>Atebe, panorama con il Partenone.</vt:lpstr>
      <vt:lpstr>Atene, il Partenone.</vt:lpstr>
      <vt:lpstr>Attalia (Turchia), vista dal mare.</vt:lpstr>
      <vt:lpstr>Cipro, chiesetta con la tomba dell’apostolo Barnaba. Paolo vi giunse assieme a Barnaba, nativo di quell’isola.</vt:lpstr>
      <vt:lpstr>Cesarea Marittima, veduta dell’antico porto.</vt:lpstr>
      <vt:lpstr>Cesarea Marittima, il grande acquedotto romano.</vt:lpstr>
      <vt:lpstr>Cipro, cosete dell’isola.</vt:lpstr>
      <vt:lpstr>Corinto, rovine del tempio di Apollo.</vt:lpstr>
      <vt:lpstr>Creta, il palazzo di Cnosso. Paolo la costeggiò nel suo viaggio verso Roma. Più tadi vi lasciò Tito per continuare la sua opera.</vt:lpstr>
      <vt:lpstr>D</vt:lpstr>
      <vt:lpstr>Damasco, la chiesa che sorge sul posto in Paolo fu calato dalle mura.</vt:lpstr>
      <vt:lpstr>Efeso, le rovine del tratro.</vt:lpstr>
      <vt:lpstr>Efeso, i resti monumentali del tempio di Adriano.</vt:lpstr>
      <vt:lpstr>Hermes, particolare di un fregio che orna una colonna, Roma, Musei Capitolini, ( San Paolo a Listra fu  identificato con Hermes )</vt:lpstr>
      <vt:lpstr>Giaffa, veduta aerea della chiesa di S. Pietro.</vt:lpstr>
      <vt:lpstr>Gerusalemme, particolare di mura del tempo di Erode.</vt:lpstr>
      <vt:lpstr>Presentazione standard di PowerPoint</vt:lpstr>
      <vt:lpstr>Gerusalemme, il monte Oliveto visto dalla spianata del Tempio.</vt:lpstr>
      <vt:lpstr>Gerusalemme, la moschea di Omar.</vt:lpstr>
      <vt:lpstr>Gerusalemme, veduta aerea della spianata del Tempio.</vt:lpstr>
      <vt:lpstr>Galazia (Turchia), particolare del tempio di Ankara.</vt:lpstr>
      <vt:lpstr>Roma, Via Appia Antica.</vt:lpstr>
      <vt:lpstr>Filippi, particolare costruttivo di un arco romano di età imperiale.</vt:lpstr>
      <vt:lpstr>Gerusalemme, spianata dove una volta si trovava il Tempio.</vt:lpstr>
      <vt:lpstr>Napoli, testa di Zeus, Muso arch., a Listra pensarono che Barnaba fosse Zeus.</vt:lpstr>
      <vt:lpstr>Danasco, porta rmana all’inizio della Via Diritta.</vt:lpstr>
      <vt:lpstr>Salonico, l’arco di Galerio.</vt:lpstr>
      <vt:lpstr>Gerusalemme, porta di Santo Stefano, o dei Leoni.</vt:lpstr>
      <vt:lpstr>Gerusalemme, il Tempio in una ricostruzione.</vt:lpstr>
      <vt:lpstr>Samaria, piana e sullo sfondo le prime colline.</vt:lpstr>
      <vt:lpstr>amasco</vt:lpstr>
      <vt:lpstr>Salamina /Cipro), rovine nei pressi del porto.</vt:lpstr>
      <vt:lpstr>Pozzuoli, il Serapeum.</vt:lpstr>
      <vt:lpstr>Pozzuoloi resti dell’anfiteatro. Qui fu accolto Paolo, prigioniero in viaggio verso Roma</vt:lpstr>
      <vt:lpstr>Perge  (Turchia), levrovine della città Romana.</vt:lpstr>
      <vt:lpstr>Cipro, località di Pafo con la grossa torre del porto. Qui Paolo, Barnaba e Marco incontrarono il proconsole romano Sergio Paolo che si convertì.</vt:lpstr>
      <vt:lpstr>Neapoli, oggi Kaval, Macedonia.</vt:lpstr>
      <vt:lpstr>Mileto, le rovine del teatro. Qui Paolo vi riunì gli anziani della comunità cristiana di Efeso.</vt:lpstr>
      <vt:lpstr>Presentazione standard di PowerPoint</vt:lpstr>
      <vt:lpstr>Presentazione standard di PowerPoint</vt:lpstr>
      <vt:lpstr>Laodicea, resti della città di epoca ellenistica.</vt:lpstr>
      <vt:lpstr>Presentazione standard di PowerPoint</vt:lpstr>
      <vt:lpstr>Veduta aerea dell’ingresso orientale del canale di Corinto, A Cencre</vt:lpstr>
      <vt:lpstr>Rovine di Corinto</vt:lpstr>
      <vt:lpstr>Veduta di Atene dall’Areopago</vt:lpstr>
      <vt:lpstr>Asso, Collina e tempio di Atena sull’acropoli. S. Paolo Atti 20, 13-14</vt:lpstr>
      <vt:lpstr>Corinto, veduta dall’Acrocorinto</vt:lpstr>
      <vt:lpstr>Atene, salita all’Areopago, mote di Ares. A destra lapide con intero discorso di Paoo</vt:lpstr>
      <vt:lpstr>Atene, cima della collina dell’Areopago</vt:lpstr>
      <vt:lpstr>Ara dedicata al dio ignoto da C Sesto, pretore nell’anno 100 av. Cr., ora al Museo Palatino, Roma</vt:lpstr>
      <vt:lpstr>Corinto, peribolo di Apolo</vt:lpstr>
      <vt:lpstr>Il canale di Corinto, completato nel 1893</vt:lpstr>
      <vt:lpstr>Presentazione standard di PowerPoint</vt:lpstr>
      <vt:lpstr>Corinto vista dall'Acrocorinto</vt:lpstr>
      <vt:lpstr>Corinto e Acrocorinto di Carl Anton Joseph Rottmann, 184</vt:lpstr>
      <vt:lpstr>Presentazione standard di PowerPoint</vt:lpstr>
      <vt:lpstr>Presentazione standard di PowerPoint</vt:lpstr>
      <vt:lpstr>Corinto Piazza Pegaso</vt:lpstr>
      <vt:lpstr>Statua di Pegaso, emblema della città </vt:lpstr>
      <vt:lpstr>Presentazione standard di PowerPoint</vt:lpstr>
      <vt:lpstr>Presentazione standard di PowerPoint</vt:lpstr>
      <vt:lpstr>Presentazione standard di PowerPoint</vt:lpstr>
      <vt:lpstr>Resti di una strada del centro abitato</vt:lpstr>
      <vt:lpstr>Presentazione standard di PowerPoint</vt:lpstr>
      <vt:lpstr>Acropoli di Corinto o Acrocorinto</vt:lpstr>
      <vt:lpstr>La fontana di Pirene a Corinto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Qui conosce AQUILA e PRISCILLA, febbricanti di tende. Si reca in sinagoga a predicare.</vt:lpstr>
      <vt:lpstr>Presentazione standard di PowerPoint</vt:lpstr>
      <vt:lpstr>Presentazione standard di PowerPoint</vt:lpstr>
      <vt:lpstr>Presentazione standard di PowerPoint</vt:lpstr>
      <vt:lpstr>Atene, Acropoli:lìOdeon,il portico di Eumene, l’Erecteion et il Partenone</vt:lpstr>
      <vt:lpstr>Colonnata dell’Olimpeion dedicata a Giove Olimpio, estensione 205 X 129 metri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Corinto vista dall'Acrocorinto</dc:title>
  <dc:creator>lenovo</dc:creator>
  <cp:lastModifiedBy>lenovo</cp:lastModifiedBy>
  <cp:revision>64</cp:revision>
  <dcterms:created xsi:type="dcterms:W3CDTF">2018-10-11T07:39:23Z</dcterms:created>
  <dcterms:modified xsi:type="dcterms:W3CDTF">2019-07-15T08:23:47Z</dcterms:modified>
</cp:coreProperties>
</file>