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1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91" r:id="rId39"/>
    <p:sldId id="392" r:id="rId40"/>
    <p:sldId id="393" r:id="rId41"/>
    <p:sldId id="257" r:id="rId42"/>
    <p:sldId id="258" r:id="rId43"/>
    <p:sldId id="326" r:id="rId44"/>
    <p:sldId id="327" r:id="rId45"/>
    <p:sldId id="259" r:id="rId46"/>
    <p:sldId id="265" r:id="rId47"/>
    <p:sldId id="261" r:id="rId48"/>
    <p:sldId id="329" r:id="rId49"/>
    <p:sldId id="262" r:id="rId50"/>
    <p:sldId id="328" r:id="rId51"/>
    <p:sldId id="263" r:id="rId52"/>
    <p:sldId id="264" r:id="rId53"/>
    <p:sldId id="330" r:id="rId54"/>
    <p:sldId id="331" r:id="rId55"/>
    <p:sldId id="332" r:id="rId56"/>
    <p:sldId id="333" r:id="rId57"/>
    <p:sldId id="266" r:id="rId58"/>
    <p:sldId id="334" r:id="rId59"/>
    <p:sldId id="335" r:id="rId60"/>
    <p:sldId id="336" r:id="rId61"/>
    <p:sldId id="337" r:id="rId62"/>
    <p:sldId id="267" r:id="rId63"/>
    <p:sldId id="268" r:id="rId64"/>
    <p:sldId id="269" r:id="rId65"/>
    <p:sldId id="270" r:id="rId66"/>
    <p:sldId id="271" r:id="rId67"/>
    <p:sldId id="272" r:id="rId68"/>
    <p:sldId id="338" r:id="rId69"/>
    <p:sldId id="339" r:id="rId70"/>
    <p:sldId id="340" r:id="rId71"/>
    <p:sldId id="341" r:id="rId72"/>
    <p:sldId id="273" r:id="rId73"/>
    <p:sldId id="342" r:id="rId74"/>
    <p:sldId id="274" r:id="rId75"/>
    <p:sldId id="394" r:id="rId76"/>
    <p:sldId id="275" r:id="rId77"/>
    <p:sldId id="396" r:id="rId78"/>
    <p:sldId id="277" r:id="rId79"/>
    <p:sldId id="278" r:id="rId80"/>
    <p:sldId id="279" r:id="rId81"/>
    <p:sldId id="343" r:id="rId82"/>
    <p:sldId id="344" r:id="rId83"/>
    <p:sldId id="280" r:id="rId84"/>
    <p:sldId id="281" r:id="rId85"/>
    <p:sldId id="282" r:id="rId86"/>
    <p:sldId id="345" r:id="rId87"/>
    <p:sldId id="346" r:id="rId88"/>
    <p:sldId id="397" r:id="rId89"/>
    <p:sldId id="398" r:id="rId90"/>
    <p:sldId id="399" r:id="rId91"/>
    <p:sldId id="400" r:id="rId92"/>
    <p:sldId id="401" r:id="rId93"/>
    <p:sldId id="402" r:id="rId94"/>
    <p:sldId id="403" r:id="rId95"/>
    <p:sldId id="404" r:id="rId96"/>
    <p:sldId id="405" r:id="rId97"/>
    <p:sldId id="406" r:id="rId98"/>
    <p:sldId id="407" r:id="rId99"/>
    <p:sldId id="408" r:id="rId100"/>
    <p:sldId id="409" r:id="rId101"/>
    <p:sldId id="410" r:id="rId102"/>
    <p:sldId id="411" r:id="rId103"/>
    <p:sldId id="412" r:id="rId104"/>
    <p:sldId id="413" r:id="rId105"/>
    <p:sldId id="414" r:id="rId106"/>
    <p:sldId id="415" r:id="rId107"/>
    <p:sldId id="416" r:id="rId108"/>
    <p:sldId id="417" r:id="rId109"/>
    <p:sldId id="418" r:id="rId110"/>
    <p:sldId id="419" r:id="rId111"/>
    <p:sldId id="283" r:id="rId112"/>
    <p:sldId id="347" r:id="rId113"/>
    <p:sldId id="348" r:id="rId114"/>
    <p:sldId id="349" r:id="rId115"/>
    <p:sldId id="350" r:id="rId116"/>
    <p:sldId id="351" r:id="rId117"/>
    <p:sldId id="352" r:id="rId118"/>
    <p:sldId id="353" r:id="rId119"/>
    <p:sldId id="354" r:id="rId120"/>
    <p:sldId id="355" r:id="rId121"/>
    <p:sldId id="356" r:id="rId122"/>
    <p:sldId id="357" r:id="rId123"/>
    <p:sldId id="358" r:id="rId124"/>
    <p:sldId id="359" r:id="rId125"/>
    <p:sldId id="360" r:id="rId126"/>
    <p:sldId id="361" r:id="rId127"/>
    <p:sldId id="362" r:id="rId128"/>
    <p:sldId id="363" r:id="rId129"/>
    <p:sldId id="364" r:id="rId130"/>
    <p:sldId id="365" r:id="rId131"/>
    <p:sldId id="366" r:id="rId132"/>
    <p:sldId id="367" r:id="rId133"/>
    <p:sldId id="368" r:id="rId134"/>
    <p:sldId id="284" r:id="rId135"/>
    <p:sldId id="285" r:id="rId136"/>
    <p:sldId id="369" r:id="rId137"/>
    <p:sldId id="370" r:id="rId138"/>
    <p:sldId id="371" r:id="rId139"/>
    <p:sldId id="372" r:id="rId140"/>
    <p:sldId id="373" r:id="rId141"/>
    <p:sldId id="374" r:id="rId142"/>
    <p:sldId id="375" r:id="rId143"/>
    <p:sldId id="376" r:id="rId144"/>
    <p:sldId id="377" r:id="rId145"/>
    <p:sldId id="378" r:id="rId146"/>
    <p:sldId id="379" r:id="rId147"/>
    <p:sldId id="380" r:id="rId148"/>
    <p:sldId id="381" r:id="rId149"/>
    <p:sldId id="382" r:id="rId150"/>
    <p:sldId id="383" r:id="rId151"/>
    <p:sldId id="384" r:id="rId152"/>
    <p:sldId id="385" r:id="rId153"/>
    <p:sldId id="386" r:id="rId154"/>
    <p:sldId id="387" r:id="rId155"/>
    <p:sldId id="388" r:id="rId156"/>
    <p:sldId id="286" r:id="rId157"/>
    <p:sldId id="287" r:id="rId158"/>
    <p:sldId id="389" r:id="rId159"/>
    <p:sldId id="390" r:id="rId1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78308-C10B-4193-8A5E-E9FF246C0369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77C17-314E-4E8D-9638-8F5F2AED5E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02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77C17-314E-4E8D-9638-8F5F2AED5E4D}" type="slidenum">
              <a:rPr lang="it-IT" smtClean="0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8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589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3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93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46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26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39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1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02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27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31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23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96535-02E3-4A09-83C8-8BF9B5F242D8}" type="datetimeFigureOut">
              <a:rPr lang="it-IT" smtClean="0"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91DED-B410-4ED3-90EB-20A1749524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55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n_Hanatziv" TargetMode="External"/><Relationship Id="rId2" Type="http://schemas.openxmlformats.org/officeDocument/2006/relationships/hyperlink" Target="https://en.wikipedia.org/wiki/Kibbut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SULLA VIA </a:t>
            </a:r>
          </a:p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DI DAMASCO</a:t>
            </a:r>
          </a:p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Atti 9, 1-9; 22, 4-21; 26, 9-18 </a:t>
            </a:r>
          </a:p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Conversione di San Paolo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22503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 smtClean="0">
                <a:effectLst/>
              </a:rPr>
              <a:t>Roman </a:t>
            </a:r>
            <a:r>
              <a:rPr lang="it-IT" sz="1400" dirty="0" err="1" smtClean="0">
                <a:effectLst/>
              </a:rPr>
              <a:t>baths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244409" cy="6183306"/>
          </a:xfrm>
        </p:spPr>
      </p:pic>
    </p:spTree>
    <p:extLst>
      <p:ext uri="{BB962C8B-B14F-4D97-AF65-F5344CB8AC3E}">
        <p14:creationId xmlns:p14="http://schemas.microsoft.com/office/powerpoint/2010/main" val="5957445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Rovine della città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283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5417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Iscrizione del vescovo Porfirio nella Basilica di San Paolo </a:t>
            </a:r>
            <a:br>
              <a:rPr lang="it-IT" sz="2000" dirty="0" smtClean="0"/>
            </a:b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2418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628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della Basilica 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257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veduta dall’acropoli, 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5411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3006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smtClean="0"/>
              <a:t>Foro  basilica</a:t>
            </a:r>
            <a:r>
              <a:rPr lang="it-IT" sz="2000" dirty="0" smtClean="0"/>
              <a:t>, visti dall’acropoli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524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6465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157192"/>
            <a:ext cx="8686800" cy="170080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Diritto e rovescio di tre monete romane di Filippi: appare </a:t>
            </a:r>
            <a:r>
              <a:rPr lang="it-IT" sz="2000" dirty="0" smtClean="0"/>
              <a:t>l’effigie dell’imperatore </a:t>
            </a:r>
            <a:r>
              <a:rPr lang="it-IT" sz="2000" dirty="0" smtClean="0"/>
              <a:t>Claudio </a:t>
            </a:r>
            <a:r>
              <a:rPr lang="it-IT" sz="2000" dirty="0" smtClean="0"/>
              <a:t>e la </a:t>
            </a:r>
            <a:r>
              <a:rPr lang="it-IT" sz="2000" dirty="0" smtClean="0"/>
              <a:t>parola ‘colonia’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" y="0"/>
            <a:ext cx="9141159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5665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</a:t>
            </a:r>
            <a:r>
              <a:rPr lang="it-IT" sz="2000" dirty="0" smtClean="0"/>
              <a:t>rovine </a:t>
            </a:r>
            <a:r>
              <a:rPr lang="it-IT" sz="2000" dirty="0" smtClean="0"/>
              <a:t>della via affiancata da portici. A sinistra il foro.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28"/>
            <a:ext cx="815490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2268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colonia romana,  sulla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. </a:t>
            </a:r>
            <a:r>
              <a:rPr lang="it-IT" sz="2000" dirty="0" smtClean="0"/>
              <a:t>Sullo </a:t>
            </a:r>
            <a:r>
              <a:rPr lang="it-IT" sz="2000" dirty="0" smtClean="0"/>
              <a:t>sfondo rovine di basilica bizantina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" y="0"/>
            <a:ext cx="5181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8881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Filippi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008"/>
            <a:ext cx="794827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917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Flippi, rovine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10"/>
            <a:ext cx="7930378" cy="657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01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576064"/>
          </a:xfrm>
        </p:spPr>
        <p:txBody>
          <a:bodyPr>
            <a:normAutofit/>
          </a:bodyPr>
          <a:lstStyle/>
          <a:p>
            <a:r>
              <a:rPr lang="en-US" sz="1400" dirty="0" err="1" smtClean="0">
                <a:effectLst/>
              </a:rPr>
              <a:t>BetShe'an</a:t>
            </a:r>
            <a:r>
              <a:rPr lang="en-US" sz="1400" dirty="0" smtClean="0">
                <a:effectLst/>
              </a:rPr>
              <a:t> - an ancient house of Egyptian governor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166"/>
            <a:ext cx="8249701" cy="6187275"/>
          </a:xfrm>
        </p:spPr>
      </p:pic>
    </p:spTree>
    <p:extLst>
      <p:ext uri="{BB962C8B-B14F-4D97-AF65-F5344CB8AC3E}">
        <p14:creationId xmlns:p14="http://schemas.microsoft.com/office/powerpoint/2010/main" val="40496788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Filippi, tratto della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 verso </a:t>
            </a:r>
            <a:r>
              <a:rPr lang="it-IT" sz="2000" dirty="0" smtClean="0"/>
              <a:t>Tessalonica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0820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0431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640"/>
            <a:ext cx="8686800" cy="6813376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SILA</a:t>
            </a:r>
          </a:p>
          <a:p>
            <a:pPr algn="ctr"/>
            <a:r>
              <a:rPr lang="it-IT" sz="4000" b="1" dirty="0" smtClean="0"/>
              <a:t>passano per </a:t>
            </a:r>
            <a:r>
              <a:rPr lang="it-IT" sz="4000" b="1" dirty="0" err="1" smtClean="0"/>
              <a:t>Anfipoli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  17, 1</a:t>
            </a:r>
          </a:p>
          <a:p>
            <a:pPr algn="ctr"/>
            <a:endParaRPr lang="it-IT" sz="4000" b="1" dirty="0" smtClean="0"/>
          </a:p>
          <a:p>
            <a:pPr algn="ctr"/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69779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8179547" cy="673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0553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Conquista romana, 168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br>
              <a:rPr lang="it-IT" sz="2000" dirty="0" smtClean="0"/>
            </a:br>
            <a:r>
              <a:rPr lang="it-IT" sz="2000" dirty="0" smtClean="0"/>
              <a:t>Antiche fortificazioni</a:t>
            </a:r>
            <a:r>
              <a:rPr lang="it-IT" sz="2000" dirty="0" smtClean="0"/>
              <a:t>.</a:t>
            </a:r>
            <a:br>
              <a:rPr lang="it-IT" sz="2000" dirty="0" smtClean="0"/>
            </a:br>
            <a:r>
              <a:rPr lang="it-IT" sz="2000" smtClean="0"/>
              <a:t>Anfipoli</a:t>
            </a:r>
            <a:endParaRPr lang="it-IT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" y="0"/>
            <a:ext cx="51453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0173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" y="5850"/>
            <a:ext cx="9134075" cy="579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973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Anfipoli</a:t>
            </a:r>
            <a:r>
              <a:rPr lang="it-IT" sz="2000" dirty="0" smtClean="0"/>
              <a:t>, scorcio della collina di </a:t>
            </a:r>
            <a:r>
              <a:rPr lang="it-IT" sz="2000" dirty="0" err="1" smtClean="0"/>
              <a:t>Kasta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3945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" y="0"/>
            <a:ext cx="914805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3144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tomba di Antipoli: particolare di una delle Cariatidi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3647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" y="0"/>
            <a:ext cx="91647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9977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" y="7552"/>
            <a:ext cx="9173789" cy="69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97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err="1" smtClean="0">
                <a:effectLst/>
              </a:rPr>
              <a:t>Pioneers</a:t>
            </a:r>
            <a:r>
              <a:rPr lang="it-IT" sz="1400" dirty="0" smtClean="0">
                <a:effectLst/>
              </a:rPr>
              <a:t> of </a:t>
            </a:r>
            <a:r>
              <a:rPr lang="it-IT" sz="1400" dirty="0" smtClean="0">
                <a:effectLst/>
                <a:hlinkClick r:id="rId2" tooltip="Kibbutz"/>
              </a:rPr>
              <a:t>Kibbutz</a:t>
            </a:r>
            <a:r>
              <a:rPr lang="it-IT" sz="1400" dirty="0" smtClean="0">
                <a:effectLst/>
              </a:rPr>
              <a:t> </a:t>
            </a:r>
            <a:r>
              <a:rPr lang="it-IT" sz="1400" dirty="0" err="1" smtClean="0">
                <a:effectLst/>
                <a:hlinkClick r:id="rId3" tooltip="Ein Hanatziv"/>
              </a:rPr>
              <a:t>Ein</a:t>
            </a:r>
            <a:r>
              <a:rPr lang="it-IT" sz="1400" dirty="0" smtClean="0">
                <a:effectLst/>
                <a:hlinkClick r:id="rId3" tooltip="Ein Hanatziv"/>
              </a:rPr>
              <a:t> </a:t>
            </a:r>
            <a:r>
              <a:rPr lang="it-IT" sz="1400" dirty="0" err="1" smtClean="0">
                <a:effectLst/>
                <a:hlinkClick r:id="rId3" tooltip="Ein Hanatziv"/>
              </a:rPr>
              <a:t>Hanatziv</a:t>
            </a:r>
            <a:r>
              <a:rPr lang="it-IT" sz="1400" dirty="0" smtClean="0">
                <a:effectLst/>
              </a:rPr>
              <a:t> </a:t>
            </a:r>
            <a:r>
              <a:rPr lang="it-IT" sz="1400" dirty="0" err="1" smtClean="0">
                <a:effectLst/>
              </a:rPr>
              <a:t>settle</a:t>
            </a:r>
            <a:r>
              <a:rPr lang="it-IT" sz="1400" dirty="0" smtClean="0">
                <a:effectLst/>
              </a:rPr>
              <a:t> in </a:t>
            </a:r>
            <a:r>
              <a:rPr lang="it-IT" sz="1400" dirty="0" err="1" smtClean="0">
                <a:effectLst/>
              </a:rPr>
              <a:t>Bet</a:t>
            </a:r>
            <a:r>
              <a:rPr lang="it-IT" sz="1400" dirty="0" smtClean="0">
                <a:effectLst/>
              </a:rPr>
              <a:t> </a:t>
            </a:r>
            <a:r>
              <a:rPr lang="it-IT" sz="1400" dirty="0" err="1" smtClean="0">
                <a:effectLst/>
              </a:rPr>
              <a:t>She'an</a:t>
            </a:r>
            <a:r>
              <a:rPr lang="it-IT" sz="1400" dirty="0" smtClean="0">
                <a:effectLst/>
              </a:rPr>
              <a:t>, 1946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" y="0"/>
            <a:ext cx="9196955" cy="5949280"/>
          </a:xfrm>
        </p:spPr>
      </p:pic>
    </p:spTree>
    <p:extLst>
      <p:ext uri="{BB962C8B-B14F-4D97-AF65-F5344CB8AC3E}">
        <p14:creationId xmlns:p14="http://schemas.microsoft.com/office/powerpoint/2010/main" val="41864864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333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4481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2"/>
            <a:ext cx="6197165" cy="68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1937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2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820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50"/>
            <a:ext cx="6502117" cy="68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2162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Un particolare di una scultura trovata all’interno della tomba: preziosa arte greca del IV sec. a.C.</a:t>
            </a:r>
            <a:endParaRPr lang="it-IT" sz="1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0"/>
            <a:ext cx="916878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776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stanza sepolcrale trovata alla fine del percorso ipogeo nel tumulo macedone di </a:t>
            </a:r>
            <a:r>
              <a:rPr lang="it-IT" sz="2000" dirty="0" err="1" smtClean="0"/>
              <a:t>Anfipolis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22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131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Tomba di </a:t>
            </a:r>
            <a:r>
              <a:rPr lang="it-IT" sz="2000" dirty="0" err="1" smtClean="0"/>
              <a:t>Anfipoli</a:t>
            </a:r>
            <a:r>
              <a:rPr lang="it-IT" sz="2000" dirty="0" smtClean="0"/>
              <a:t>: particolare decorativo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68"/>
            <a:ext cx="9205165" cy="5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07485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Portale d’ingresso della Tomba di </a:t>
            </a:r>
            <a:r>
              <a:rPr lang="it-IT" sz="2000" dirty="0" err="1" smtClean="0"/>
              <a:t>Anfipoli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667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4533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" y="0"/>
            <a:ext cx="921905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3487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" y="7552"/>
            <a:ext cx="9157273" cy="673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956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 err="1" smtClean="0">
                <a:effectLst/>
              </a:rPr>
              <a:t>Beit</a:t>
            </a:r>
            <a:r>
              <a:rPr lang="it-IT" sz="1400" dirty="0" smtClean="0">
                <a:effectLst/>
              </a:rPr>
              <a:t> </a:t>
            </a:r>
            <a:r>
              <a:rPr lang="it-IT" sz="1400" dirty="0" err="1" smtClean="0">
                <a:effectLst/>
              </a:rPr>
              <a:t>She'an</a:t>
            </a:r>
            <a:r>
              <a:rPr lang="it-IT" sz="1400" dirty="0" smtClean="0">
                <a:effectLst/>
              </a:rPr>
              <a:t> park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60432" cy="6345324"/>
          </a:xfrm>
        </p:spPr>
      </p:pic>
    </p:spTree>
    <p:extLst>
      <p:ext uri="{BB962C8B-B14F-4D97-AF65-F5344CB8AC3E}">
        <p14:creationId xmlns:p14="http://schemas.microsoft.com/office/powerpoint/2010/main" val="33849534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leone di </a:t>
            </a:r>
            <a:r>
              <a:rPr lang="it-IT" sz="2000" dirty="0" err="1" smtClean="0"/>
              <a:t>Anfipoli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5" y="0"/>
            <a:ext cx="4428001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2857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Autofit/>
          </a:bodyPr>
          <a:lstStyle/>
          <a:p>
            <a:r>
              <a:rPr lang="it-IT" sz="3200" dirty="0" smtClean="0"/>
              <a:t>Apollonia Calcidica</a:t>
            </a:r>
            <a:endParaRPr lang="it-IT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76"/>
            <a:ext cx="9190352" cy="545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5553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Anfipoli</a:t>
            </a:r>
            <a:r>
              <a:rPr lang="it-IT" sz="2000" dirty="0" smtClean="0"/>
              <a:t>, rovine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09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50899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Anfipoli</a:t>
            </a:r>
            <a:r>
              <a:rPr lang="it-IT" sz="2000" dirty="0" smtClean="0"/>
              <a:t>, resti di una basilica bizantina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143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7929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SILA </a:t>
            </a:r>
          </a:p>
          <a:p>
            <a:pPr algn="ctr"/>
            <a:r>
              <a:rPr lang="it-IT" sz="4000" b="1" dirty="0" err="1" smtClean="0"/>
              <a:t>passanno</a:t>
            </a:r>
            <a:r>
              <a:rPr lang="it-IT" sz="4000" b="1" dirty="0" smtClean="0"/>
              <a:t> per Apollonia.</a:t>
            </a:r>
          </a:p>
          <a:p>
            <a:pPr algn="ctr"/>
            <a:r>
              <a:rPr lang="it-IT" sz="4000" b="1" dirty="0" smtClean="0"/>
              <a:t>Atti 17, 17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9694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SILA</a:t>
            </a:r>
          </a:p>
          <a:p>
            <a:pPr algn="ctr"/>
            <a:r>
              <a:rPr lang="it-IT" sz="4000" b="1" dirty="0" smtClean="0"/>
              <a:t>giungono a Tessalonica.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Per tre settimane, </a:t>
            </a:r>
          </a:p>
          <a:p>
            <a:pPr algn="ctr"/>
            <a:r>
              <a:rPr lang="it-IT" sz="4000" b="1" dirty="0" smtClean="0"/>
              <a:t>ospiti in casa di Giasone.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Atti 17, 1-9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1659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Percorso della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, lungo la quale si trovava Tessalonica.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" y="0"/>
            <a:ext cx="9172033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6523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5"/>
            <a:ext cx="9228602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86997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525344"/>
            <a:ext cx="8229600" cy="332655"/>
          </a:xfrm>
        </p:spPr>
        <p:txBody>
          <a:bodyPr>
            <a:noAutofit/>
          </a:bodyPr>
          <a:lstStyle/>
          <a:p>
            <a:r>
              <a:rPr lang="it-IT" sz="2000" dirty="0" smtClean="0"/>
              <a:t>Di </a:t>
            </a:r>
            <a:r>
              <a:rPr lang="it-IT" sz="2000" dirty="0" err="1" smtClean="0"/>
              <a:t>Colosse</a:t>
            </a:r>
            <a:r>
              <a:rPr lang="it-IT" sz="2000" dirty="0" smtClean="0"/>
              <a:t>, patria di Filemone, non restano che rovine, si intravede teatro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7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70078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597352"/>
            <a:ext cx="8229600" cy="350912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Tessalonic</a:t>
            </a:r>
            <a:r>
              <a:rPr lang="it-IT" sz="2000" dirty="0" smtClean="0"/>
              <a:t>, arco di </a:t>
            </a:r>
            <a:r>
              <a:rPr lang="it-IT" sz="2000" dirty="0" err="1" smtClean="0"/>
              <a:t>Galerio</a:t>
            </a:r>
            <a:r>
              <a:rPr lang="it-IT" sz="2000" dirty="0" smtClean="0"/>
              <a:t> sotto cui </a:t>
            </a:r>
            <a:r>
              <a:rPr lang="it-IT" sz="2000" dirty="0" err="1" smtClean="0"/>
              <a:t>passaval</a:t>
            </a:r>
            <a:r>
              <a:rPr lang="it-IT" sz="2000" dirty="0" smtClean="0"/>
              <a:t> Via Egnazia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720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115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41088309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Tessalonica, ricostruita dopo incendio che la distrusse </a:t>
            </a:r>
            <a:r>
              <a:rPr lang="it-IT" sz="2000" dirty="0" err="1" smtClean="0"/>
              <a:t>intramente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"/>
            <a:ext cx="862981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36542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della moderna Tessalonica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601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73545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Berea</a:t>
            </a:r>
            <a:r>
              <a:rPr lang="it-IT" sz="2000" dirty="0" smtClean="0"/>
              <a:t>, , 74 Km da Tessalonica. Qui tradizionalmente predicò S. Paolo</a:t>
            </a:r>
            <a:r>
              <a:rPr lang="it-IT" sz="2000" smtClean="0"/>
              <a:t>: Atti 17,10-15; 20,4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95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94302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Cavalla, Neapolis di Atti degli </a:t>
            </a:r>
            <a:r>
              <a:rPr lang="it-IT" sz="2000" dirty="0" err="1" smtClean="0"/>
              <a:t>Apostoi</a:t>
            </a:r>
            <a:r>
              <a:rPr lang="it-IT" sz="2000" dirty="0" smtClean="0"/>
              <a:t>: S. Paolo entra, 1. </a:t>
            </a:r>
            <a:r>
              <a:rPr lang="it-IT" sz="2000" smtClean="0"/>
              <a:t>volta,  </a:t>
            </a:r>
            <a:r>
              <a:rPr lang="it-IT" sz="2000" dirty="0" smtClean="0"/>
              <a:t>in Europa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623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86654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Panorama di Tessalonica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" y="-30796"/>
            <a:ext cx="9104473" cy="61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54836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Percorso della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, lungo la quale si trovava Tessalonica.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003"/>
            <a:ext cx="7230363" cy="65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75444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</a:t>
            </a:r>
            <a:r>
              <a:rPr lang="it-IT" sz="2000" dirty="0" err="1" smtClean="0"/>
              <a:t>Laconicum</a:t>
            </a:r>
            <a:r>
              <a:rPr lang="it-IT" sz="2000" dirty="0" smtClean="0"/>
              <a:t> ovvero le terme ellenistiche di Tessalonica, uno dei pochi edifici noti di questo periodo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964"/>
            <a:ext cx="9205251" cy="561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69397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1" y="6453336"/>
            <a:ext cx="8685099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L'agorà nella parte est dove c'era la stoà.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74755" cy="65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54045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Parte di un mosaico presso la stoa.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4041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criptoportico dell'agorà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5"/>
            <a:ext cx="8560905" cy="64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12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4"/>
            <a:ext cx="9139446" cy="6100580"/>
          </a:xfrm>
        </p:spPr>
      </p:pic>
    </p:spTree>
    <p:extLst>
      <p:ext uri="{BB962C8B-B14F-4D97-AF65-F5344CB8AC3E}">
        <p14:creationId xmlns:p14="http://schemas.microsoft.com/office/powerpoint/2010/main" val="380021097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criptoportico dell'agorà (2)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9"/>
            <a:ext cx="8585475" cy="64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267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dei negozi presso l'agorà.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Rovine dei negozi presso l'agorà.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560"/>
            <a:ext cx="8532440" cy="6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2061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Iside da Tessalonica.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25" y="0"/>
            <a:ext cx="37642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806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Iscrizione alla base di una statua del II secolo a.C. nei pressi dell'agorà, che doveva appartenere alla famiglia reale di Alessandro il Grande la cui scritta era </a:t>
            </a:r>
            <a:r>
              <a:rPr lang="it-IT" sz="2000" dirty="0" err="1" smtClean="0"/>
              <a:t>ΘΕΣΣΑΛΟΝΙΚΗΝ</a:t>
            </a:r>
            <a:r>
              <a:rPr lang="it-IT" sz="2000" dirty="0" smtClean="0"/>
              <a:t> </a:t>
            </a:r>
            <a:r>
              <a:rPr lang="it-IT" sz="2000" dirty="0" err="1" smtClean="0"/>
              <a:t>ΦΙΛΙΠΠΟΥ</a:t>
            </a:r>
            <a:r>
              <a:rPr lang="it-IT" sz="2000" dirty="0" smtClean="0"/>
              <a:t> </a:t>
            </a:r>
            <a:r>
              <a:rPr lang="it-IT" sz="2000" dirty="0" err="1" smtClean="0"/>
              <a:t>ΒΑΣΙΛΙΣΣΑΝ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67913" cy="62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9554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Ottaviano Augusto, oggi presso il Museo archeologico di Salonicco.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" y="24278"/>
            <a:ext cx="5125291" cy="683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06832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Odéon</a:t>
            </a:r>
            <a:r>
              <a:rPr lang="it-IT" sz="2000" dirty="0" smtClean="0"/>
              <a:t> a Tessalonica.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01953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SILA</a:t>
            </a:r>
          </a:p>
          <a:p>
            <a:pPr algn="ctr"/>
            <a:r>
              <a:rPr lang="it-IT" sz="4000" b="1" dirty="0" smtClean="0"/>
              <a:t>da Tessalonica partono per </a:t>
            </a:r>
            <a:r>
              <a:rPr lang="it-IT" sz="4000" b="1" dirty="0" err="1" smtClean="0"/>
              <a:t>Berea</a:t>
            </a:r>
            <a:r>
              <a:rPr lang="it-IT" sz="4000" b="1" dirty="0" smtClean="0"/>
              <a:t>.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Atti 17, 10-13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4817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</a:t>
            </a:r>
          </a:p>
          <a:p>
            <a:pPr algn="ctr"/>
            <a:r>
              <a:rPr lang="it-IT" sz="4000" b="1" smtClean="0"/>
              <a:t>è </a:t>
            </a:r>
            <a:r>
              <a:rPr lang="it-IT" sz="4000" b="1" dirty="0" smtClean="0"/>
              <a:t>fatto partire per Atene.</a:t>
            </a:r>
          </a:p>
          <a:p>
            <a:pPr algn="ctr"/>
            <a:r>
              <a:rPr lang="it-IT" sz="4000" b="1" dirty="0" smtClean="0"/>
              <a:t>Sila e Timoteo restano a </a:t>
            </a:r>
            <a:r>
              <a:rPr lang="it-IT" sz="4000" b="1" dirty="0" err="1" smtClean="0"/>
              <a:t>Berea</a:t>
            </a:r>
            <a:r>
              <a:rPr lang="it-IT" sz="4000" b="1" dirty="0" smtClean="0"/>
              <a:t>,</a:t>
            </a:r>
          </a:p>
          <a:p>
            <a:pPr algn="ctr"/>
            <a:r>
              <a:rPr lang="it-IT" sz="4000" b="1" dirty="0" smtClean="0"/>
              <a:t>ma Paolo li chiama ad Atene.</a:t>
            </a:r>
          </a:p>
          <a:p>
            <a:pPr algn="ctr"/>
            <a:r>
              <a:rPr lang="it-IT" sz="4000" b="1" dirty="0" smtClean="0"/>
              <a:t>Atti 17, 14-15</a:t>
            </a:r>
          </a:p>
          <a:p>
            <a:pPr algn="ctr"/>
            <a:r>
              <a:rPr lang="it-IT" sz="4000" b="1" dirty="0" smtClean="0"/>
              <a:t>Paolo ad Atene.</a:t>
            </a:r>
          </a:p>
          <a:p>
            <a:pPr algn="ctr"/>
            <a:r>
              <a:rPr lang="it-IT" sz="4000" b="1" dirty="0" smtClean="0"/>
              <a:t>Atti 17, 16-34</a:t>
            </a:r>
          </a:p>
          <a:p>
            <a:pPr algn="ctr"/>
            <a:r>
              <a:rPr lang="it-IT" sz="4000" b="1" dirty="0" smtClean="0"/>
              <a:t>Incontro con Dionigi e </a:t>
            </a:r>
            <a:r>
              <a:rPr lang="it-IT" sz="4000" b="1" dirty="0" err="1" smtClean="0"/>
              <a:t>Damaris</a:t>
            </a:r>
            <a:r>
              <a:rPr lang="it-IT" sz="4000" b="1" dirty="0" smtClean="0"/>
              <a:t>.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3637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453336"/>
            <a:ext cx="77724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Atene, tempio di </a:t>
            </a:r>
            <a:r>
              <a:rPr lang="it-IT" sz="2000" dirty="0" err="1" smtClean="0"/>
              <a:t>Efesto</a:t>
            </a:r>
            <a:r>
              <a:rPr lang="it-IT" sz="2000" dirty="0" smtClean="0"/>
              <a:t>, </a:t>
            </a:r>
            <a:r>
              <a:rPr lang="it-IT" sz="2000" dirty="0" smtClean="0"/>
              <a:t>chiamato </a:t>
            </a:r>
            <a:r>
              <a:rPr lang="it-IT" sz="2000" dirty="0" err="1" smtClean="0"/>
              <a:t>Theseion</a:t>
            </a:r>
            <a:r>
              <a:rPr lang="it-IT" sz="2000" dirty="0" smtClean="0"/>
              <a:t> , eccitò lo zelo di S. Paolo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" y="0"/>
            <a:ext cx="9124497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51746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453336"/>
            <a:ext cx="9036496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Atene,l’agorà</a:t>
            </a:r>
            <a:r>
              <a:rPr lang="it-IT" sz="2000" dirty="0" smtClean="0"/>
              <a:t> o foro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999"/>
            <a:ext cx="7983149" cy="655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17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338911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238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12543" cy="2492896"/>
          </a:xfrm>
        </p:spPr>
      </p:pic>
    </p:spTree>
    <p:extLst>
      <p:ext uri="{BB962C8B-B14F-4D97-AF65-F5344CB8AC3E}">
        <p14:creationId xmlns:p14="http://schemas.microsoft.com/office/powerpoint/2010/main" val="2266447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Bet</a:t>
            </a:r>
            <a:r>
              <a:rPr lang="it-IT" sz="1400" dirty="0" smtClean="0"/>
              <a:t> </a:t>
            </a:r>
            <a:r>
              <a:rPr lang="it-IT" sz="1400" dirty="0" err="1" smtClean="0"/>
              <a:t>Shean</a:t>
            </a:r>
            <a:r>
              <a:rPr lang="it-IT" sz="1400" dirty="0" smtClean="0"/>
              <a:t>, Monte </a:t>
            </a:r>
            <a:r>
              <a:rPr lang="it-IT" sz="1400" dirty="0" err="1" smtClean="0"/>
              <a:t>Gelboe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48" y="0"/>
            <a:ext cx="6425952" cy="6425952"/>
          </a:xfrm>
        </p:spPr>
      </p:pic>
    </p:spTree>
    <p:extLst>
      <p:ext uri="{BB962C8B-B14F-4D97-AF65-F5344CB8AC3E}">
        <p14:creationId xmlns:p14="http://schemas.microsoft.com/office/powerpoint/2010/main" val="283699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3773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97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SAULO</a:t>
            </a:r>
          </a:p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IN CASA DI ANANIA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Atti 9, 10-19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2494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SAULO A DAMASCO</a:t>
            </a:r>
          </a:p>
          <a:p>
            <a:pPr algn="ctr"/>
            <a:r>
              <a:rPr lang="it-IT" sz="4000" b="1" dirty="0" smtClean="0"/>
              <a:t>Coi discepoli cristiani.</a:t>
            </a:r>
          </a:p>
          <a:p>
            <a:pPr algn="ctr"/>
            <a:r>
              <a:rPr lang="it-IT" sz="4000" b="1" dirty="0" smtClean="0"/>
              <a:t>Atti, 9, 19-22 </a:t>
            </a:r>
          </a:p>
          <a:p>
            <a:pPr algn="ctr"/>
            <a:r>
              <a:rPr lang="it-IT" sz="4000" b="1" dirty="0" smtClean="0"/>
              <a:t>SUA FUGA DA DAMASCO</a:t>
            </a:r>
          </a:p>
          <a:p>
            <a:pPr algn="ctr"/>
            <a:r>
              <a:rPr lang="it-IT" sz="4000" b="1" dirty="0" smtClean="0"/>
              <a:t>Atti, 9, 23-25</a:t>
            </a:r>
          </a:p>
        </p:txBody>
      </p:sp>
    </p:spTree>
    <p:extLst>
      <p:ext uri="{BB962C8B-B14F-4D97-AF65-F5344CB8AC3E}">
        <p14:creationId xmlns:p14="http://schemas.microsoft.com/office/powerpoint/2010/main" val="24611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it-IT" sz="4000" b="1" dirty="0" smtClean="0"/>
              <a:t>Saulo a Gerusalemme</a:t>
            </a:r>
          </a:p>
          <a:p>
            <a:pPr algn="ctr"/>
            <a:r>
              <a:rPr lang="it-IT" sz="4000" b="1" dirty="0" smtClean="0"/>
              <a:t>Atti,  9, </a:t>
            </a:r>
            <a:r>
              <a:rPr lang="it-IT" sz="4000" b="1" dirty="0" smtClean="0"/>
              <a:t>26-2917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Sua visione nel tempio,</a:t>
            </a:r>
          </a:p>
          <a:p>
            <a:pPr algn="ctr"/>
            <a:r>
              <a:rPr lang="it-IT" sz="4000" b="1" dirty="0" smtClean="0"/>
              <a:t>Atti </a:t>
            </a:r>
            <a:endParaRPr lang="it-IT" sz="4000" b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9834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957392"/>
          </a:xfrm>
        </p:spPr>
        <p:txBody>
          <a:bodyPr>
            <a:normAutofit/>
          </a:bodyPr>
          <a:lstStyle/>
          <a:p>
            <a:endParaRPr lang="it-IT" sz="4000" b="1" dirty="0" smtClean="0"/>
          </a:p>
          <a:p>
            <a:r>
              <a:rPr lang="it-IT" sz="4000" b="1" dirty="0" smtClean="0"/>
              <a:t>SAULO PARTE PER TARSO </a:t>
            </a:r>
          </a:p>
          <a:p>
            <a:r>
              <a:rPr lang="it-IT" sz="4000" b="1" dirty="0" smtClean="0"/>
              <a:t>CON BARNABA</a:t>
            </a:r>
          </a:p>
          <a:p>
            <a:r>
              <a:rPr lang="it-IT" sz="4000" b="1" dirty="0" smtClean="0"/>
              <a:t>Atti, 9, 30</a:t>
            </a:r>
          </a:p>
          <a:p>
            <a:r>
              <a:rPr lang="it-IT" sz="4000" b="1" dirty="0" smtClean="0"/>
              <a:t>Barnaba torna a </a:t>
            </a:r>
            <a:r>
              <a:rPr lang="it-IT" sz="4000" b="1" dirty="0" smtClean="0"/>
              <a:t>Tarso. Atti 9, 30</a:t>
            </a:r>
          </a:p>
          <a:p>
            <a:r>
              <a:rPr lang="it-IT" sz="4000" b="1" dirty="0" err="1" smtClean="0"/>
              <a:t>Gal</a:t>
            </a:r>
            <a:r>
              <a:rPr lang="it-IT" sz="4000" b="1" dirty="0" smtClean="0"/>
              <a:t>. 1, 21</a:t>
            </a:r>
          </a:p>
          <a:p>
            <a:r>
              <a:rPr lang="it-IT" sz="4000" b="1" dirty="0" smtClean="0"/>
              <a:t>Dal 40 al 44</a:t>
            </a:r>
          </a:p>
          <a:p>
            <a:r>
              <a:rPr lang="it-IT" sz="4000" b="1" dirty="0" smtClean="0"/>
              <a:t> </a:t>
            </a:r>
            <a:endParaRPr lang="it-IT" sz="4000" b="1" dirty="0" smtClean="0"/>
          </a:p>
          <a:p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62098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rovina delle terme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9036496" cy="602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6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ritrovamento di una antica strada.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0"/>
            <a:ext cx="9180194" cy="621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2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Tarso, antica strada romana ritrovata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9"/>
            <a:ext cx="9224032" cy="614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7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0"/>
            <a:ext cx="10363838" cy="76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67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7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antiche testimonianza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" y="13454"/>
            <a:ext cx="9182534" cy="607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0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Saulo passa per </a:t>
            </a:r>
            <a:r>
              <a:rPr lang="it-IT" sz="4000" b="1" dirty="0" err="1" smtClean="0"/>
              <a:t>Scitopoli</a:t>
            </a:r>
            <a:r>
              <a:rPr lang="it-IT" sz="4000" b="1" dirty="0" smtClean="0"/>
              <a:t>, </a:t>
            </a:r>
          </a:p>
          <a:p>
            <a:pPr algn="ctr"/>
            <a:endParaRPr lang="it-IT" sz="4000" b="1" dirty="0" smtClean="0"/>
          </a:p>
          <a:p>
            <a:pPr algn="ctr"/>
            <a:r>
              <a:rPr lang="it-IT" sz="4000" b="1" dirty="0" err="1" smtClean="0"/>
              <a:t>Bet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Shean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823718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Tarso. </a:t>
            </a:r>
            <a:r>
              <a:rPr lang="it-IT" sz="2000" dirty="0" err="1" smtClean="0"/>
              <a:t>Antihe</a:t>
            </a:r>
            <a:r>
              <a:rPr lang="it-IT" sz="2000" dirty="0" smtClean="0"/>
              <a:t> testimonianza.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antico pozzo, detto di San Paolo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9" y="-18661"/>
            <a:ext cx="8820472" cy="645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5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pozzo di San Paolo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72401" cy="544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9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96"/>
            <a:ext cx="9115893" cy="682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6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80"/>
            <a:ext cx="8698183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chiesa di San Paolo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" y="0"/>
            <a:ext cx="9256284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4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37312"/>
            <a:ext cx="77724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Tarso, veduta dell’ingresso della città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" y="0"/>
            <a:ext cx="915874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4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" y="15686"/>
            <a:ext cx="8307185" cy="622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A TARSO</a:t>
            </a:r>
          </a:p>
          <a:p>
            <a:pPr algn="ctr"/>
            <a:r>
              <a:rPr lang="it-IT" sz="4000" b="1" dirty="0" smtClean="0"/>
              <a:t>Visione, 2 </a:t>
            </a:r>
            <a:r>
              <a:rPr lang="it-IT" sz="4000" b="1" dirty="0" err="1" smtClean="0"/>
              <a:t>Cor</a:t>
            </a:r>
            <a:r>
              <a:rPr lang="it-IT" sz="4000" b="1" dirty="0" smtClean="0"/>
              <a:t>.  12, 2-4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43-44 d. Cr.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CONDOTTO DA BARNABA AD ANTIOCHIA</a:t>
            </a:r>
          </a:p>
          <a:p>
            <a:pPr algn="ctr"/>
            <a:r>
              <a:rPr lang="it-IT" b="1" dirty="0" smtClean="0"/>
              <a:t>Atti</a:t>
            </a:r>
            <a:r>
              <a:rPr lang="it-IT" b="1" dirty="0"/>
              <a:t>, 11, </a:t>
            </a:r>
            <a:r>
              <a:rPr lang="it-IT" b="1" dirty="0" smtClean="0"/>
              <a:t>25-26</a:t>
            </a:r>
          </a:p>
          <a:p>
            <a:pPr algn="ctr"/>
            <a:r>
              <a:rPr lang="it-IT" b="1" dirty="0" smtClean="0"/>
              <a:t>Vi si ferma per un anno intero</a:t>
            </a:r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9202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13376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PAOLO IN ANTIOCHIA</a:t>
            </a:r>
            <a:br>
              <a:rPr lang="it-IT" sz="4000" b="1" dirty="0" smtClean="0"/>
            </a:br>
            <a:r>
              <a:rPr lang="it-IT" sz="4000" b="1" dirty="0" smtClean="0"/>
              <a:t>Arrivo del profeta 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IN ANTIOCHIA</a:t>
            </a:r>
          </a:p>
          <a:p>
            <a:pPr algn="ctr"/>
            <a:r>
              <a:rPr lang="it-IT" sz="4000" b="1" dirty="0" smtClean="0"/>
              <a:t>Arrivo di </a:t>
            </a:r>
            <a:r>
              <a:rPr lang="it-IT" sz="4000" b="1" dirty="0" err="1" smtClean="0"/>
              <a:t>Agabo</a:t>
            </a:r>
            <a:r>
              <a:rPr lang="it-IT" sz="4000" b="1" dirty="0" smtClean="0"/>
              <a:t> che profetizza carestia.</a:t>
            </a:r>
          </a:p>
          <a:p>
            <a:pPr algn="ctr"/>
            <a:r>
              <a:rPr lang="it-IT" sz="4000" b="1" dirty="0" smtClean="0"/>
              <a:t>Atti 11, 28</a:t>
            </a:r>
          </a:p>
          <a:p>
            <a:pPr algn="ctr"/>
            <a:r>
              <a:rPr lang="it-IT" sz="4000" b="1" dirty="0" smtClean="0"/>
              <a:t>Anno 46 d. Cr.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39011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111930"/>
            <a:ext cx="7772400" cy="746070"/>
          </a:xfrm>
        </p:spPr>
        <p:txBody>
          <a:bodyPr>
            <a:normAutofit/>
          </a:bodyPr>
          <a:lstStyle/>
          <a:p>
            <a:r>
              <a:rPr lang="en-US" sz="1400" dirty="0" err="1" smtClean="0">
                <a:effectLst/>
              </a:rPr>
              <a:t>Scitopoli</a:t>
            </a:r>
            <a:r>
              <a:rPr lang="en-US" sz="1400" dirty="0" smtClean="0">
                <a:effectLst/>
              </a:rPr>
              <a:t>, Bet </a:t>
            </a:r>
            <a:r>
              <a:rPr lang="en-US" sz="1400" dirty="0" err="1" smtClean="0">
                <a:effectLst/>
              </a:rPr>
              <a:t>Shean</a:t>
            </a:r>
            <a:r>
              <a:rPr lang="en-US" sz="1400" dirty="0" smtClean="0">
                <a:effectLst/>
              </a:rPr>
              <a:t>, Roman Cardo in Beit </a:t>
            </a:r>
            <a:r>
              <a:rPr lang="en-US" sz="1400" dirty="0" err="1" smtClean="0">
                <a:effectLst/>
              </a:rPr>
              <a:t>She'an</a:t>
            </a:r>
            <a:r>
              <a:rPr lang="en-US" sz="1400" dirty="0" smtClean="0">
                <a:effectLst/>
              </a:rPr>
              <a:t> National Park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127567" cy="61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24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PORTA COLLETTE A GERUSALEMME</a:t>
            </a:r>
          </a:p>
          <a:p>
            <a:pPr algn="ctr"/>
            <a:r>
              <a:rPr lang="it-IT" sz="4000" b="1" dirty="0" smtClean="0"/>
              <a:t>Atti 11, 29-30 e 12, 25</a:t>
            </a:r>
          </a:p>
          <a:p>
            <a:pPr algn="ctr"/>
            <a:r>
              <a:rPr lang="it-IT" sz="4000" b="1" dirty="0" smtClean="0"/>
              <a:t>Paolo si ferma poco tempo.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8822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98" y="-17656"/>
            <a:ext cx="2518058" cy="687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7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Barnaba e Saulo</a:t>
            </a:r>
          </a:p>
          <a:p>
            <a:pPr algn="ctr"/>
            <a:r>
              <a:rPr lang="it-IT" sz="4000" b="1" dirty="0" smtClean="0"/>
              <a:t>Ad Antiochia.</a:t>
            </a:r>
          </a:p>
          <a:p>
            <a:pPr algn="ctr"/>
            <a:r>
              <a:rPr lang="it-IT" sz="4000" b="1" dirty="0" smtClean="0"/>
              <a:t>Atti, 13, 1-3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8399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453336"/>
            <a:ext cx="77724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Antiochia, il fiume </a:t>
            </a:r>
            <a:r>
              <a:rPr lang="it-IT" sz="2000" dirty="0" err="1" smtClean="0"/>
              <a:t>Oronte</a:t>
            </a:r>
            <a:r>
              <a:rPr lang="it-IT" sz="2000" dirty="0" smtClean="0"/>
              <a:t>  che attraversa Antiochia di Siria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469"/>
            <a:ext cx="8383837" cy="642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3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Strada romana che porta da da Aleppo </a:t>
            </a:r>
            <a:r>
              <a:rPr lang="it-IT" sz="2000" smtClean="0"/>
              <a:t>ad Antiochia </a:t>
            </a:r>
            <a:r>
              <a:rPr lang="it-IT" sz="2000" dirty="0" smtClean="0"/>
              <a:t>di Siria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" y="0"/>
            <a:ext cx="44405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089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Barnaba e Saulo </a:t>
            </a:r>
          </a:p>
          <a:p>
            <a:pPr algn="ctr"/>
            <a:r>
              <a:rPr lang="it-IT" sz="4000" b="1" dirty="0" smtClean="0"/>
              <a:t>Scendono a </a:t>
            </a:r>
            <a:r>
              <a:rPr lang="it-IT" sz="4000" b="1" dirty="0" err="1" smtClean="0"/>
              <a:t>Seleucia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 13, </a:t>
            </a:r>
            <a:r>
              <a:rPr lang="it-IT" sz="4000" b="1" dirty="0" smtClean="0"/>
              <a:t>4</a:t>
            </a:r>
          </a:p>
          <a:p>
            <a:pPr algn="ctr"/>
            <a:r>
              <a:rPr lang="it-IT" sz="4000" b="1" dirty="0" smtClean="0"/>
              <a:t>Accompagnati da Giovanni Marco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1315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" y="0"/>
            <a:ext cx="9401066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2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BARNABA E SAULO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 smtClean="0"/>
              <a:t>salpano verso Cipro.</a:t>
            </a:r>
          </a:p>
          <a:p>
            <a:pPr algn="ctr"/>
            <a:r>
              <a:rPr lang="it-IT" sz="4000" b="1" dirty="0" smtClean="0"/>
              <a:t>Atti 13, 4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8003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51" y="0"/>
            <a:ext cx="62864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47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BARNABA E SAULO</a:t>
            </a:r>
          </a:p>
          <a:p>
            <a:pPr algn="ctr"/>
            <a:r>
              <a:rPr lang="it-IT" sz="4000" b="1" dirty="0" smtClean="0"/>
              <a:t>Raggiungono Salamina</a:t>
            </a:r>
          </a:p>
          <a:p>
            <a:pPr algn="ctr"/>
            <a:r>
              <a:rPr lang="it-IT" sz="4000" b="1" dirty="0" smtClean="0"/>
              <a:t>Atti 13, 4-5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24449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798745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08104" y="2130425"/>
            <a:ext cx="2950096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Cipro, Salamina, rovine romane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" y="0"/>
            <a:ext cx="52978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425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Barnaba e Saulo </a:t>
            </a:r>
          </a:p>
          <a:p>
            <a:pPr algn="ctr"/>
            <a:r>
              <a:rPr lang="it-IT" sz="4000" b="1" dirty="0" smtClean="0"/>
              <a:t>giungono a </a:t>
            </a:r>
            <a:r>
              <a:rPr lang="it-IT" sz="4000" b="1" dirty="0" err="1" smtClean="0"/>
              <a:t>Pafo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Incontrano il falso profeta, Bar-</a:t>
            </a:r>
            <a:r>
              <a:rPr lang="it-IT" sz="4000" b="1" dirty="0" err="1" smtClean="0"/>
              <a:t>Jesus</a:t>
            </a:r>
            <a:r>
              <a:rPr lang="it-IT" sz="4000" b="1" dirty="0" smtClean="0"/>
              <a:t>.</a:t>
            </a:r>
          </a:p>
          <a:p>
            <a:pPr marL="0" indent="0" algn="ctr">
              <a:buNone/>
            </a:pPr>
            <a:r>
              <a:rPr lang="it-IT" sz="4000" b="1" dirty="0" smtClean="0"/>
              <a:t>Saulo prende il nome di Paolo.</a:t>
            </a:r>
          </a:p>
          <a:p>
            <a:pPr marL="0" indent="0" algn="ctr">
              <a:buNone/>
            </a:pPr>
            <a:r>
              <a:rPr lang="it-IT" sz="4000" b="1" dirty="0" smtClean="0"/>
              <a:t>Conversione del proconsole, </a:t>
            </a:r>
          </a:p>
          <a:p>
            <a:pPr marL="0" indent="0" algn="ctr">
              <a:buNone/>
            </a:pPr>
            <a:r>
              <a:rPr lang="it-IT" sz="4000" b="1" dirty="0" smtClean="0"/>
              <a:t>Sergio Paolo</a:t>
            </a:r>
          </a:p>
          <a:p>
            <a:pPr marL="0" indent="0" algn="ctr">
              <a:buNone/>
            </a:pPr>
            <a:r>
              <a:rPr lang="it-IT" sz="4000" b="1" dirty="0" smtClean="0"/>
              <a:t>Atti 13, 6-12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2563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compagni </a:t>
            </a:r>
          </a:p>
          <a:p>
            <a:pPr algn="ctr"/>
            <a:r>
              <a:rPr lang="it-IT" sz="4000" b="1" dirty="0" smtClean="0"/>
              <a:t>si spingono a </a:t>
            </a:r>
            <a:r>
              <a:rPr lang="it-IT" sz="4000" b="1" dirty="0" err="1" smtClean="0"/>
              <a:t>Perge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 13, </a:t>
            </a:r>
            <a:r>
              <a:rPr lang="it-IT" sz="4000" b="1" dirty="0" smtClean="0"/>
              <a:t>13</a:t>
            </a:r>
          </a:p>
          <a:p>
            <a:pPr algn="ctr"/>
            <a:r>
              <a:rPr lang="it-IT" sz="4000" b="1" dirty="0" smtClean="0"/>
              <a:t>Giovanni Marco si separa </a:t>
            </a:r>
          </a:p>
          <a:p>
            <a:pPr algn="ctr"/>
            <a:r>
              <a:rPr lang="it-IT" sz="4000" b="1" dirty="0" smtClean="0"/>
              <a:t>da Barnaba e Paolo </a:t>
            </a:r>
          </a:p>
          <a:p>
            <a:pPr algn="ctr"/>
            <a:r>
              <a:rPr lang="it-IT" sz="4000" b="1" dirty="0" smtClean="0"/>
              <a:t>e ritorna  Gerusalemme.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403060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Panorama di </a:t>
            </a:r>
            <a:r>
              <a:rPr lang="it-IT" sz="2000" dirty="0" err="1" smtClean="0"/>
              <a:t>Perge</a:t>
            </a:r>
            <a:r>
              <a:rPr lang="it-IT" sz="2000" dirty="0" smtClean="0"/>
              <a:t>, Panfilia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8961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73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resti del teatro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731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21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6381327"/>
            <a:ext cx="9252520" cy="458681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: </a:t>
            </a:r>
            <a:r>
              <a:rPr lang="it-IT" sz="2000" dirty="0" err="1" smtClean="0"/>
              <a:t>ilteatro</a:t>
            </a:r>
            <a:r>
              <a:rPr lang="it-IT" sz="2000" dirty="0" smtClean="0"/>
              <a:t>, lo stadio e 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5"/>
            <a:ext cx="9132957" cy="61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274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</a:t>
            </a:r>
            <a:r>
              <a:rPr lang="it-IT" sz="2000" dirty="0" err="1" smtClean="0"/>
              <a:t>cropoli</a:t>
            </a:r>
            <a:r>
              <a:rPr lang="it-IT" sz="2000" dirty="0" smtClean="0"/>
              <a:t> sullo sfondo,  ovine del teatro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36507" cy="64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94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741368"/>
          </a:xfrm>
        </p:spPr>
        <p:txBody>
          <a:bodyPr/>
          <a:lstStyle/>
          <a:p>
            <a:pPr algn="ctr"/>
            <a:r>
              <a:rPr lang="it-IT" b="1" dirty="0" smtClean="0"/>
              <a:t>PAOLO E COMPAGNI</a:t>
            </a:r>
          </a:p>
          <a:p>
            <a:pPr algn="ctr"/>
            <a:r>
              <a:rPr lang="it-IT" b="1" dirty="0" smtClean="0"/>
              <a:t>Da </a:t>
            </a:r>
            <a:r>
              <a:rPr lang="it-IT" b="1" dirty="0" err="1" smtClean="0"/>
              <a:t>Perge</a:t>
            </a:r>
            <a:r>
              <a:rPr lang="it-IT" b="1" dirty="0" smtClean="0"/>
              <a:t> arrivano ad Antiochia di </a:t>
            </a:r>
            <a:r>
              <a:rPr lang="it-IT" b="1" dirty="0" err="1" smtClean="0"/>
              <a:t>Pisidia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Paolo predica, due sabati,</a:t>
            </a:r>
          </a:p>
          <a:p>
            <a:pPr algn="ctr"/>
            <a:r>
              <a:rPr lang="it-IT" b="1" dirty="0" smtClean="0"/>
              <a:t>nella sinagoga</a:t>
            </a:r>
          </a:p>
          <a:p>
            <a:pPr algn="ctr"/>
            <a:r>
              <a:rPr lang="it-IT" b="1" dirty="0" smtClean="0"/>
              <a:t>E sono cacciati A Iconio.</a:t>
            </a:r>
          </a:p>
          <a:p>
            <a:pPr algn="ctr"/>
            <a:r>
              <a:rPr lang="it-IT" b="1" dirty="0" smtClean="0"/>
              <a:t>Atti 13, 14-52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399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resti di grande edificio, forse un tempio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59"/>
            <a:ext cx="8247493" cy="634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771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rovine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99"/>
            <a:ext cx="871200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98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6093296"/>
            <a:ext cx="8229600" cy="759380"/>
          </a:xfrm>
        </p:spPr>
        <p:txBody>
          <a:bodyPr>
            <a:normAutofit/>
          </a:bodyPr>
          <a:lstStyle/>
          <a:p>
            <a:r>
              <a:rPr lang="it-IT" sz="1400" dirty="0" err="1" smtClean="0">
                <a:effectLst/>
              </a:rPr>
              <a:t>Beit</a:t>
            </a:r>
            <a:r>
              <a:rPr lang="it-IT" sz="1400" dirty="0" smtClean="0">
                <a:effectLst/>
              </a:rPr>
              <a:t> </a:t>
            </a:r>
            <a:r>
              <a:rPr lang="it-IT" sz="1400" dirty="0" err="1" smtClean="0">
                <a:effectLst/>
              </a:rPr>
              <a:t>She'an</a:t>
            </a:r>
            <a:r>
              <a:rPr lang="it-IT" sz="1400" dirty="0" smtClean="0">
                <a:effectLst/>
              </a:rPr>
              <a:t> </a:t>
            </a:r>
            <a:r>
              <a:rPr lang="it-IT" sz="1400" dirty="0" err="1" smtClean="0">
                <a:effectLst/>
              </a:rPr>
              <a:t>theatre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233985" cy="5876172"/>
          </a:xfrm>
        </p:spPr>
      </p:pic>
    </p:spTree>
    <p:extLst>
      <p:ext uri="{BB962C8B-B14F-4D97-AF65-F5344CB8AC3E}">
        <p14:creationId xmlns:p14="http://schemas.microsoft.com/office/powerpoint/2010/main" val="82438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smtClean="0"/>
              <a:t>, resti</a:t>
            </a:r>
            <a:endParaRPr lang="it-IT" sz="200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9647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784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città romana, l’acquedotto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4" y="-33714"/>
            <a:ext cx="9015548" cy="648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108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COMPAGNI</a:t>
            </a:r>
          </a:p>
          <a:p>
            <a:pPr algn="ctr"/>
            <a:r>
              <a:rPr lang="it-IT" sz="4000" b="1" dirty="0" smtClean="0"/>
              <a:t>Perseguitati ad Iconio,</a:t>
            </a:r>
          </a:p>
          <a:p>
            <a:pPr algn="ctr"/>
            <a:r>
              <a:rPr lang="it-IT" sz="4000" b="1" dirty="0" smtClean="0"/>
              <a:t>Fuggono a </a:t>
            </a:r>
            <a:r>
              <a:rPr lang="it-IT" sz="4000" b="1" dirty="0" err="1" smtClean="0"/>
              <a:t>Listra</a:t>
            </a:r>
            <a:r>
              <a:rPr lang="it-IT" sz="4000" b="1" dirty="0" smtClean="0"/>
              <a:t>, in Licaonia.</a:t>
            </a:r>
          </a:p>
          <a:p>
            <a:pPr algn="ctr"/>
            <a:r>
              <a:rPr lang="it-IT" sz="4000" b="1" dirty="0" smtClean="0"/>
              <a:t>Atti 14, 16</a:t>
            </a:r>
          </a:p>
          <a:p>
            <a:pPr algn="ctr"/>
            <a:r>
              <a:rPr lang="it-IT" sz="4000" b="1" dirty="0" smtClean="0"/>
              <a:t>Paolo guarisce uno storpio.</a:t>
            </a:r>
          </a:p>
          <a:p>
            <a:pPr algn="ctr"/>
            <a:r>
              <a:rPr lang="it-IT" sz="4000" b="1" dirty="0" smtClean="0"/>
              <a:t>Paolo e Barnaba scambiati per </a:t>
            </a:r>
            <a:r>
              <a:rPr lang="it-IT" sz="4000" b="1" dirty="0" err="1" smtClean="0"/>
              <a:t>Zus</a:t>
            </a:r>
            <a:r>
              <a:rPr lang="it-IT" sz="4000" b="1" dirty="0" smtClean="0"/>
              <a:t> e Ermes.</a:t>
            </a:r>
          </a:p>
          <a:p>
            <a:pPr algn="ctr"/>
            <a:r>
              <a:rPr lang="it-IT" sz="4000" b="1" dirty="0" smtClean="0"/>
              <a:t>Atti 14, 8-18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2454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it-IT" b="1" dirty="0" smtClean="0"/>
              <a:t>PAOLO  COMPAGNI,</a:t>
            </a:r>
          </a:p>
          <a:p>
            <a:pPr algn="ctr"/>
            <a:r>
              <a:rPr lang="it-IT" b="1" dirty="0" smtClean="0"/>
              <a:t>Sempre perseguitati,</a:t>
            </a:r>
          </a:p>
          <a:p>
            <a:pPr algn="ctr"/>
            <a:r>
              <a:rPr lang="it-IT" b="1" dirty="0" smtClean="0"/>
              <a:t>da </a:t>
            </a:r>
            <a:r>
              <a:rPr lang="it-IT" b="1" dirty="0" err="1" smtClean="0"/>
              <a:t>Listra</a:t>
            </a:r>
            <a:r>
              <a:rPr lang="it-IT" b="1" dirty="0" smtClean="0"/>
              <a:t> fuggono a </a:t>
            </a:r>
            <a:r>
              <a:rPr lang="it-IT" b="1" dirty="0" err="1" smtClean="0"/>
              <a:t>Derbe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Atti 14, 6-7.</a:t>
            </a:r>
          </a:p>
          <a:p>
            <a:pPr algn="ctr"/>
            <a:r>
              <a:rPr lang="it-IT" b="1" dirty="0" smtClean="0"/>
              <a:t>Paolo e Barnaba, </a:t>
            </a:r>
          </a:p>
          <a:p>
            <a:pPr algn="ctr"/>
            <a:r>
              <a:rPr lang="it-IT" b="1" dirty="0" smtClean="0"/>
              <a:t>presi a sassate, </a:t>
            </a:r>
          </a:p>
          <a:p>
            <a:pPr algn="ctr"/>
            <a:r>
              <a:rPr lang="it-IT" b="1" dirty="0" smtClean="0"/>
              <a:t>fuggono a </a:t>
            </a:r>
            <a:r>
              <a:rPr lang="it-IT" b="1" dirty="0" err="1" smtClean="0"/>
              <a:t>Derbe</a:t>
            </a:r>
            <a:r>
              <a:rPr lang="it-IT" b="1" dirty="0" smtClean="0"/>
              <a:t>.</a:t>
            </a:r>
          </a:p>
          <a:p>
            <a:pPr marL="0" indent="0" algn="ctr">
              <a:buNone/>
            </a:pPr>
            <a:r>
              <a:rPr lang="it-IT" b="1" dirty="0" smtClean="0"/>
              <a:t>Atti 14, 19-19-20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074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it-IT" b="1" dirty="0" smtClean="0"/>
              <a:t>PAOLO E BARNABA</a:t>
            </a:r>
          </a:p>
          <a:p>
            <a:pPr algn="ctr"/>
            <a:r>
              <a:rPr lang="it-IT" b="1" dirty="0" smtClean="0"/>
              <a:t>ritornano a </a:t>
            </a:r>
            <a:r>
              <a:rPr lang="it-IT" b="1" dirty="0" err="1" smtClean="0"/>
              <a:t>Listra</a:t>
            </a:r>
            <a:endParaRPr lang="it-IT" b="1" dirty="0" smtClean="0"/>
          </a:p>
          <a:p>
            <a:pPr algn="ctr"/>
            <a:r>
              <a:rPr lang="it-IT" b="1" dirty="0" smtClean="0"/>
              <a:t>Atti 14, 21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189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BARNABA</a:t>
            </a:r>
          </a:p>
          <a:p>
            <a:pPr algn="ctr"/>
            <a:r>
              <a:rPr lang="it-IT" sz="4000" b="1" dirty="0" smtClean="0"/>
              <a:t>Si spostano da </a:t>
            </a:r>
            <a:r>
              <a:rPr lang="it-IT" sz="4000" b="1" dirty="0" err="1" smtClean="0"/>
              <a:t>Listra</a:t>
            </a:r>
            <a:r>
              <a:rPr lang="it-IT" sz="4000" b="1" dirty="0" smtClean="0"/>
              <a:t> a Iconio.</a:t>
            </a:r>
          </a:p>
          <a:p>
            <a:pPr algn="ctr"/>
            <a:r>
              <a:rPr lang="it-IT" sz="4000" b="1" dirty="0" smtClean="0"/>
              <a:t>Atti 14, 21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9056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83"/>
            <a:ext cx="9144000" cy="6741285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BARNABA</a:t>
            </a:r>
          </a:p>
          <a:p>
            <a:pPr algn="ctr"/>
            <a:r>
              <a:rPr lang="it-IT" sz="4000" b="1" dirty="0" smtClean="0"/>
              <a:t>Si spostano </a:t>
            </a:r>
          </a:p>
          <a:p>
            <a:pPr algn="ctr"/>
            <a:r>
              <a:rPr lang="it-IT" sz="4000" b="1" dirty="0" smtClean="0"/>
              <a:t>Da Iconio ad Antiochia di </a:t>
            </a:r>
            <a:r>
              <a:rPr lang="it-IT" sz="4000" b="1" dirty="0" err="1" smtClean="0"/>
              <a:t>Pisidia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 14, 21</a:t>
            </a:r>
          </a:p>
          <a:p>
            <a:pPr algn="ctr"/>
            <a:r>
              <a:rPr lang="it-IT" sz="4000" b="1" dirty="0" smtClean="0"/>
              <a:t>Costituiscono alcuni anziani</a:t>
            </a:r>
          </a:p>
          <a:p>
            <a:pPr algn="ctr"/>
            <a:r>
              <a:rPr lang="it-IT" sz="4000" b="1" dirty="0" smtClean="0"/>
              <a:t>responsabili della comunità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Paolo dichiara di rivolgersi ai Gentili.</a:t>
            </a:r>
          </a:p>
          <a:p>
            <a:pPr algn="ctr"/>
            <a:r>
              <a:rPr lang="it-IT" sz="4000" b="1" dirty="0" smtClean="0"/>
              <a:t>Atti 13, 48-50.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4887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BARNABA</a:t>
            </a:r>
          </a:p>
          <a:p>
            <a:pPr algn="ctr"/>
            <a:r>
              <a:rPr lang="it-IT" sz="4000" b="1" dirty="0" smtClean="0"/>
              <a:t>Raggiungono la Panfilia,</a:t>
            </a:r>
          </a:p>
          <a:p>
            <a:pPr algn="ctr"/>
            <a:r>
              <a:rPr lang="it-IT" sz="4000" b="1" dirty="0" smtClean="0"/>
              <a:t>a </a:t>
            </a:r>
            <a:r>
              <a:rPr lang="it-IT" sz="4000" b="1" dirty="0" err="1" smtClean="0"/>
              <a:t>Perge</a:t>
            </a:r>
            <a:r>
              <a:rPr lang="it-IT" sz="4000" b="1" dirty="0" smtClean="0"/>
              <a:t>. </a:t>
            </a:r>
          </a:p>
          <a:p>
            <a:pPr algn="ctr"/>
            <a:r>
              <a:rPr lang="it-IT" sz="4000" b="1" dirty="0" smtClean="0"/>
              <a:t>Atti 14, 24-25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8161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Panorama di </a:t>
            </a:r>
            <a:r>
              <a:rPr lang="it-IT" sz="2000" dirty="0" err="1" smtClean="0"/>
              <a:t>Perge</a:t>
            </a:r>
            <a:r>
              <a:rPr lang="it-IT" sz="2000" dirty="0" smtClean="0"/>
              <a:t>, Panfilia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8961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150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resti del teatro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731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7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0"/>
            <a:ext cx="6840310" cy="6840310"/>
          </a:xfrm>
        </p:spPr>
      </p:pic>
    </p:spTree>
    <p:extLst>
      <p:ext uri="{BB962C8B-B14F-4D97-AF65-F5344CB8AC3E}">
        <p14:creationId xmlns:p14="http://schemas.microsoft.com/office/powerpoint/2010/main" val="3090284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6381327"/>
            <a:ext cx="9252520" cy="458681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: </a:t>
            </a:r>
            <a:r>
              <a:rPr lang="it-IT" sz="2000" dirty="0" err="1" smtClean="0"/>
              <a:t>ilteatro</a:t>
            </a:r>
            <a:r>
              <a:rPr lang="it-IT" sz="2000" dirty="0" smtClean="0"/>
              <a:t>, lo stadio e 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5"/>
            <a:ext cx="9132957" cy="61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951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</a:t>
            </a:r>
            <a:r>
              <a:rPr lang="it-IT" sz="2000" dirty="0" err="1" smtClean="0"/>
              <a:t>cropoli</a:t>
            </a:r>
            <a:r>
              <a:rPr lang="it-IT" sz="2000" dirty="0" smtClean="0"/>
              <a:t> sullo sfondo,  ovine del teatro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36507" cy="64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7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BARNABA</a:t>
            </a:r>
          </a:p>
          <a:p>
            <a:pPr algn="ctr"/>
            <a:r>
              <a:rPr lang="it-IT" sz="4000" b="1" dirty="0" smtClean="0"/>
              <a:t>scendono ad </a:t>
            </a:r>
            <a:r>
              <a:rPr lang="it-IT" sz="4000" b="1" dirty="0" err="1" smtClean="0"/>
              <a:t>Attalia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 14, 25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7097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Attalia</a:t>
            </a:r>
            <a:r>
              <a:rPr lang="it-IT" sz="2000" dirty="0" smtClean="0"/>
              <a:t>, </a:t>
            </a:r>
            <a:r>
              <a:rPr lang="it-IT" sz="2000" smtClean="0"/>
              <a:t>il  porto, qui </a:t>
            </a:r>
            <a:r>
              <a:rPr lang="it-IT" sz="2000" dirty="0" smtClean="0"/>
              <a:t>sbarcò S. Paolo proveniente da Cipro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0"/>
            <a:ext cx="9175905" cy="653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456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BARNABA</a:t>
            </a:r>
          </a:p>
          <a:p>
            <a:pPr algn="ctr"/>
            <a:r>
              <a:rPr lang="it-IT" sz="4000" b="1" dirty="0" smtClean="0"/>
              <a:t>Da </a:t>
            </a:r>
            <a:r>
              <a:rPr lang="it-IT" sz="4000" b="1" dirty="0" err="1" smtClean="0"/>
              <a:t>Attalia</a:t>
            </a:r>
            <a:r>
              <a:rPr lang="it-IT" sz="4000" b="1" dirty="0" smtClean="0"/>
              <a:t> fanno vela </a:t>
            </a:r>
          </a:p>
          <a:p>
            <a:pPr algn="ctr"/>
            <a:r>
              <a:rPr lang="it-IT" sz="4000" b="1" dirty="0" smtClean="0"/>
              <a:t>per Antiochia.</a:t>
            </a:r>
          </a:p>
          <a:p>
            <a:pPr algn="ctr"/>
            <a:r>
              <a:rPr lang="it-IT" sz="4000" b="1" dirty="0" smtClean="0"/>
              <a:t>Atti 14, 26-28</a:t>
            </a:r>
          </a:p>
          <a:p>
            <a:pPr algn="ctr"/>
            <a:r>
              <a:rPr lang="it-IT" sz="4000" b="1" dirty="0" smtClean="0"/>
              <a:t>15, 1-2</a:t>
            </a:r>
          </a:p>
        </p:txBody>
      </p:sp>
    </p:spTree>
    <p:extLst>
      <p:ext uri="{BB962C8B-B14F-4D97-AF65-F5344CB8AC3E}">
        <p14:creationId xmlns:p14="http://schemas.microsoft.com/office/powerpoint/2010/main" val="29888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PAOLO; BARNABA E TITO </a:t>
            </a:r>
          </a:p>
          <a:p>
            <a:pPr algn="ctr"/>
            <a:r>
              <a:rPr lang="it-IT" sz="4000" b="1" dirty="0" smtClean="0"/>
              <a:t>Sono </a:t>
            </a:r>
            <a:r>
              <a:rPr lang="it-IT" sz="4000" b="1" dirty="0" err="1" smtClean="0"/>
              <a:t>inviatia</a:t>
            </a:r>
            <a:r>
              <a:rPr lang="it-IT" sz="4000" b="1" dirty="0" smtClean="0"/>
              <a:t> Gerusalemme. Concilio. </a:t>
            </a:r>
          </a:p>
          <a:p>
            <a:pPr algn="ctr"/>
            <a:r>
              <a:rPr lang="it-IT" sz="4000" b="1" dirty="0" smtClean="0"/>
              <a:t>Anno 49</a:t>
            </a:r>
          </a:p>
          <a:p>
            <a:pPr algn="ctr"/>
            <a:r>
              <a:rPr lang="it-IT" sz="4000" b="1" dirty="0" err="1" smtClean="0"/>
              <a:t>Gal</a:t>
            </a:r>
            <a:r>
              <a:rPr lang="it-IT" sz="4000" b="1" dirty="0" smtClean="0"/>
              <a:t>. 2, 1</a:t>
            </a:r>
          </a:p>
          <a:p>
            <a:pPr algn="ctr"/>
            <a:r>
              <a:rPr lang="it-IT" sz="4000" b="1" dirty="0" smtClean="0"/>
              <a:t>Atti 15, 2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9417537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sz="4000" b="1" dirty="0" smtClean="0"/>
              <a:t>PAOLO, BARNABA, </a:t>
            </a:r>
          </a:p>
          <a:p>
            <a:pPr algn="ctr"/>
            <a:r>
              <a:rPr lang="it-IT" sz="4000" b="1" dirty="0" smtClean="0"/>
              <a:t>CON GIUDA-</a:t>
            </a:r>
            <a:r>
              <a:rPr lang="it-IT" sz="4000" b="1" dirty="0" err="1" smtClean="0"/>
              <a:t>BARSABBA</a:t>
            </a:r>
            <a:r>
              <a:rPr lang="it-IT" sz="4000" b="1" dirty="0" smtClean="0"/>
              <a:t> E SILA</a:t>
            </a:r>
          </a:p>
          <a:p>
            <a:pPr algn="ctr"/>
            <a:r>
              <a:rPr lang="it-IT" sz="4000" b="1" dirty="0" smtClean="0"/>
              <a:t>sono mandati ad Antiochia</a:t>
            </a:r>
          </a:p>
          <a:p>
            <a:pPr algn="ctr"/>
            <a:r>
              <a:rPr lang="it-IT" sz="4000" b="1" dirty="0" smtClean="0"/>
              <a:t>con lettera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Autunno del 49</a:t>
            </a:r>
            <a:endParaRPr lang="it-IT" sz="4000" b="1" dirty="0" smtClean="0"/>
          </a:p>
          <a:p>
            <a:pPr algn="ctr"/>
            <a:r>
              <a:rPr lang="it-IT" sz="4000" b="1" dirty="0" smtClean="0"/>
              <a:t>Atti </a:t>
            </a:r>
            <a:r>
              <a:rPr lang="it-IT" sz="4000" b="1" dirty="0" smtClean="0"/>
              <a:t>15, </a:t>
            </a:r>
            <a:r>
              <a:rPr lang="it-IT" sz="4000" b="1" dirty="0" smtClean="0"/>
              <a:t>22-35</a:t>
            </a:r>
          </a:p>
          <a:p>
            <a:pPr algn="ctr"/>
            <a:r>
              <a:rPr lang="it-IT" sz="4000" b="1" dirty="0" err="1" smtClean="0"/>
              <a:t>GAL</a:t>
            </a:r>
            <a:r>
              <a:rPr lang="it-IT" sz="4000" b="1" dirty="0" smtClean="0"/>
              <a:t>. 2, 11</a:t>
            </a:r>
          </a:p>
          <a:p>
            <a:pPr algn="ctr"/>
            <a:r>
              <a:rPr lang="it-IT" sz="4000" b="1" dirty="0" smtClean="0"/>
              <a:t>Paolo si oppone a Pietro</a:t>
            </a:r>
            <a:endParaRPr lang="it-IT" sz="4000" b="1" dirty="0" smtClean="0"/>
          </a:p>
          <a:p>
            <a:pPr algn="ctr"/>
            <a:endParaRPr lang="it-IT" sz="4000" b="1" dirty="0" smtClean="0"/>
          </a:p>
          <a:p>
            <a:pPr algn="ctr"/>
            <a:r>
              <a:rPr lang="it-IT" sz="4000" b="1" dirty="0" smtClean="0"/>
              <a:t>Giuda </a:t>
            </a:r>
            <a:r>
              <a:rPr lang="it-IT" sz="4000" b="1" dirty="0" err="1" smtClean="0"/>
              <a:t>Barsabba</a:t>
            </a:r>
            <a:r>
              <a:rPr lang="it-IT" sz="4000" b="1" dirty="0" smtClean="0"/>
              <a:t> e Sila ritornano a Gerusalemme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5957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92695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Secondo viaggio di San </a:t>
            </a:r>
            <a:r>
              <a:rPr lang="it-IT" sz="2000" b="1" dirty="0" smtClean="0"/>
              <a:t>Paolo, anni  49-52</a:t>
            </a:r>
            <a:endParaRPr lang="it-IT" sz="20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1" y="515112"/>
            <a:ext cx="8985245" cy="673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2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BARNABA SI SEPARANO.</a:t>
            </a:r>
          </a:p>
          <a:p>
            <a:pPr algn="ctr"/>
            <a:r>
              <a:rPr lang="it-IT" sz="4000" b="1" dirty="0" smtClean="0"/>
              <a:t>Atti 15, 36-39</a:t>
            </a:r>
          </a:p>
          <a:p>
            <a:pPr algn="ctr"/>
            <a:r>
              <a:rPr lang="it-IT" sz="4000" b="1" dirty="0" smtClean="0"/>
              <a:t>Barnaba parte per Cipro</a:t>
            </a:r>
          </a:p>
          <a:p>
            <a:pPr algn="ctr"/>
            <a:r>
              <a:rPr lang="it-IT" sz="4000" b="1" dirty="0" smtClean="0"/>
              <a:t>con Giovanni-Marco</a:t>
            </a:r>
          </a:p>
          <a:p>
            <a:pPr algn="ctr"/>
            <a:r>
              <a:rPr lang="it-IT" sz="4000" b="1" dirty="0" smtClean="0"/>
              <a:t>Atti 15, 39</a:t>
            </a:r>
          </a:p>
          <a:p>
            <a:pPr algn="ctr"/>
            <a:r>
              <a:rPr lang="it-IT" sz="4000" b="1" dirty="0" smtClean="0"/>
              <a:t>Paolo e Sila si recano  a </a:t>
            </a:r>
            <a:r>
              <a:rPr lang="it-IT" sz="4000" b="1" dirty="0" err="1" smtClean="0"/>
              <a:t>Derbe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 15, 40-41; 16, 1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7432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 </a:t>
            </a:r>
            <a:r>
              <a:rPr lang="it-IT" dirty="0" err="1" smtClean="0"/>
              <a:t>Derbe</a:t>
            </a:r>
            <a:r>
              <a:rPr lang="it-IT" dirty="0" smtClean="0"/>
              <a:t> a </a:t>
            </a:r>
            <a:r>
              <a:rPr lang="it-IT" dirty="0" err="1" smtClean="0"/>
              <a:t>Listra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</a:t>
            </a:r>
          </a:p>
          <a:p>
            <a:pPr algn="ctr"/>
            <a:r>
              <a:rPr lang="it-IT" sz="4000" b="1" dirty="0" smtClean="0"/>
              <a:t> SI RECA DA </a:t>
            </a:r>
            <a:r>
              <a:rPr lang="it-IT" sz="4000" b="1" dirty="0" err="1" smtClean="0"/>
              <a:t>DERBE</a:t>
            </a:r>
            <a:r>
              <a:rPr lang="it-IT" sz="4000" b="1" dirty="0" smtClean="0"/>
              <a:t> A </a:t>
            </a:r>
            <a:r>
              <a:rPr lang="it-IT" sz="4000" b="1" dirty="0" err="1" smtClean="0"/>
              <a:t>LISTRA</a:t>
            </a:r>
            <a:endParaRPr lang="it-IT" sz="4000" b="1" dirty="0" smtClean="0"/>
          </a:p>
          <a:p>
            <a:pPr algn="ctr"/>
            <a:r>
              <a:rPr lang="it-IT" sz="4000" b="1" dirty="0" smtClean="0"/>
              <a:t>Aggrega a sé TIMOTEO</a:t>
            </a:r>
          </a:p>
          <a:p>
            <a:pPr algn="ctr"/>
            <a:r>
              <a:rPr lang="it-IT" sz="4000" b="1" dirty="0" smtClean="0"/>
              <a:t>Atti 16, 1-5</a:t>
            </a:r>
          </a:p>
          <a:p>
            <a:pPr algn="ctr"/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3622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Bet</a:t>
            </a:r>
            <a:r>
              <a:rPr lang="it-IT" sz="1400" dirty="0" smtClean="0"/>
              <a:t> </a:t>
            </a:r>
            <a:r>
              <a:rPr lang="it-IT" sz="1400" dirty="0" err="1" smtClean="0"/>
              <a:t>Shean</a:t>
            </a:r>
            <a:r>
              <a:rPr lang="it-IT" sz="1400" dirty="0" smtClean="0"/>
              <a:t>, resti del </a:t>
            </a:r>
            <a:r>
              <a:rPr lang="it-IT" sz="1400" smtClean="0"/>
              <a:t>teatro romano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2"/>
            <a:ext cx="3293210" cy="6840488"/>
          </a:xfrm>
        </p:spPr>
      </p:pic>
    </p:spTree>
    <p:extLst>
      <p:ext uri="{BB962C8B-B14F-4D97-AF65-F5344CB8AC3E}">
        <p14:creationId xmlns:p14="http://schemas.microsoft.com/office/powerpoint/2010/main" val="28715677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TIMOTEO</a:t>
            </a:r>
          </a:p>
          <a:p>
            <a:pPr algn="ctr"/>
            <a:r>
              <a:rPr lang="it-IT" sz="4000" b="1" dirty="0" smtClean="0"/>
              <a:t>Attraversano la Frigia, la </a:t>
            </a:r>
            <a:r>
              <a:rPr lang="it-IT" sz="4000" b="1" dirty="0" err="1" smtClean="0"/>
              <a:t>Galazia</a:t>
            </a:r>
            <a:r>
              <a:rPr lang="it-IT" sz="4000" b="1" dirty="0" smtClean="0"/>
              <a:t>,</a:t>
            </a:r>
          </a:p>
          <a:p>
            <a:pPr algn="ctr"/>
            <a:r>
              <a:rPr lang="it-IT" sz="4000" b="1" dirty="0" smtClean="0"/>
              <a:t>La Misia</a:t>
            </a:r>
          </a:p>
          <a:p>
            <a:pPr algn="ctr"/>
            <a:r>
              <a:rPr lang="it-IT" sz="4000" b="1" dirty="0" smtClean="0"/>
              <a:t>e giungono a </a:t>
            </a:r>
            <a:r>
              <a:rPr lang="it-IT" sz="4000" b="1" dirty="0" err="1" smtClean="0"/>
              <a:t>Troade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 16, 6-9</a:t>
            </a:r>
          </a:p>
          <a:p>
            <a:pPr algn="ctr"/>
            <a:r>
              <a:rPr lang="it-IT" sz="4000" b="1" dirty="0" smtClean="0"/>
              <a:t>Una visione lo invita a recarsi </a:t>
            </a:r>
          </a:p>
          <a:p>
            <a:pPr algn="ctr"/>
            <a:r>
              <a:rPr lang="it-IT" sz="4000" b="1" dirty="0" smtClean="0"/>
              <a:t>in Macedonia.</a:t>
            </a:r>
          </a:p>
          <a:p>
            <a:pPr algn="ctr"/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2139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Troade</a:t>
            </a:r>
            <a:r>
              <a:rPr lang="it-IT" sz="2000" dirty="0" smtClean="0"/>
              <a:t>, teatro dell’epoca romana, strato IX. Di qui salpò S. Paolo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9149509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4531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Troade</a:t>
            </a:r>
            <a:r>
              <a:rPr lang="it-IT" sz="2000" dirty="0" smtClean="0"/>
              <a:t>, una torre, </a:t>
            </a:r>
            <a:r>
              <a:rPr lang="it-IT" sz="2000" dirty="0" err="1" smtClean="0"/>
              <a:t>stratto</a:t>
            </a:r>
            <a:r>
              <a:rPr lang="it-IT" sz="2000" dirty="0" smtClean="0"/>
              <a:t> VI. S. Paolo vi passò vicino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08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32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8964488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</a:t>
            </a:r>
            <a:r>
              <a:rPr lang="it-IT" sz="4000" b="1" dirty="0" smtClean="0"/>
              <a:t>SILA</a:t>
            </a:r>
          </a:p>
          <a:p>
            <a:pPr algn="ctr"/>
            <a:r>
              <a:rPr lang="it-IT" sz="4000" b="1" dirty="0" smtClean="0"/>
              <a:t>A loro si aggrega Luca.</a:t>
            </a:r>
          </a:p>
          <a:p>
            <a:pPr algn="ctr"/>
            <a:r>
              <a:rPr lang="it-IT" sz="4000" b="1" dirty="0" smtClean="0"/>
              <a:t>Atti 16, 10-17</a:t>
            </a:r>
            <a:endParaRPr lang="it-IT" sz="4000" b="1" dirty="0" smtClean="0"/>
          </a:p>
          <a:p>
            <a:pPr algn="ctr"/>
            <a:r>
              <a:rPr lang="it-IT" sz="4000" b="1" dirty="0" smtClean="0"/>
              <a:t>da </a:t>
            </a:r>
            <a:r>
              <a:rPr lang="it-IT" sz="4000" b="1" dirty="0" err="1" smtClean="0"/>
              <a:t>Troade</a:t>
            </a:r>
            <a:r>
              <a:rPr lang="it-IT" sz="4000" b="1" dirty="0" smtClean="0"/>
              <a:t> salpano per Samotracia</a:t>
            </a:r>
          </a:p>
          <a:p>
            <a:pPr algn="ctr"/>
            <a:r>
              <a:rPr lang="it-IT" sz="4000" b="1" dirty="0" err="1" smtClean="0"/>
              <a:t>Atti16</a:t>
            </a:r>
            <a:r>
              <a:rPr lang="it-IT" sz="4000" b="1" dirty="0" smtClean="0"/>
              <a:t>, 11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93316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E SILA</a:t>
            </a:r>
          </a:p>
          <a:p>
            <a:pPr algn="ctr"/>
            <a:r>
              <a:rPr lang="it-IT" sz="4000" b="1" dirty="0" smtClean="0"/>
              <a:t>Da Samotracia, </a:t>
            </a:r>
          </a:p>
          <a:p>
            <a:pPr algn="ctr"/>
            <a:r>
              <a:rPr lang="it-IT" sz="4000" b="1" dirty="0" smtClean="0"/>
              <a:t>il giorno dopo, </a:t>
            </a:r>
          </a:p>
          <a:p>
            <a:pPr algn="ctr"/>
            <a:r>
              <a:rPr lang="it-IT" sz="4000" b="1" dirty="0" smtClean="0"/>
              <a:t>partono per </a:t>
            </a:r>
            <a:r>
              <a:rPr lang="it-IT" sz="4000" b="1" dirty="0" err="1" smtClean="0"/>
              <a:t>Neapoli</a:t>
            </a:r>
            <a:r>
              <a:rPr lang="it-IT" sz="4000" b="1" dirty="0" smtClean="0"/>
              <a:t>.</a:t>
            </a:r>
          </a:p>
          <a:p>
            <a:pPr algn="ctr"/>
            <a:r>
              <a:rPr lang="it-IT" sz="4000" b="1" dirty="0" smtClean="0"/>
              <a:t>Atti, 1, 11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56600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/>
              <a:t>PAOLO E SILA</a:t>
            </a:r>
          </a:p>
          <a:p>
            <a:pPr algn="ctr"/>
            <a:r>
              <a:rPr lang="it-IT" sz="3600" b="1" dirty="0" smtClean="0"/>
              <a:t>da </a:t>
            </a:r>
            <a:r>
              <a:rPr lang="it-IT" sz="3600" b="1" dirty="0" err="1" smtClean="0"/>
              <a:t>Neapoli</a:t>
            </a:r>
            <a:r>
              <a:rPr lang="it-IT" sz="3600" b="1" dirty="0" smtClean="0"/>
              <a:t> partono per Filippi.</a:t>
            </a:r>
          </a:p>
          <a:p>
            <a:pPr algn="ctr"/>
            <a:r>
              <a:rPr lang="it-IT" sz="3600" b="1" dirty="0" smtClean="0"/>
              <a:t>Vi si fermano per alcuni giorni.</a:t>
            </a:r>
          </a:p>
          <a:p>
            <a:pPr algn="ctr"/>
            <a:r>
              <a:rPr lang="it-IT" sz="3600" b="1" dirty="0" smtClean="0"/>
              <a:t>Incontro con Lidia.</a:t>
            </a:r>
          </a:p>
          <a:p>
            <a:pPr algn="ctr"/>
            <a:r>
              <a:rPr lang="it-IT" sz="3600" b="1" dirty="0" smtClean="0"/>
              <a:t>Atti 16, 12-15</a:t>
            </a:r>
          </a:p>
          <a:p>
            <a:pPr algn="ctr"/>
            <a:r>
              <a:rPr lang="it-IT" sz="3600" b="1" dirty="0" smtClean="0"/>
              <a:t>Paolo libera giovane indemoniata.</a:t>
            </a:r>
          </a:p>
          <a:p>
            <a:pPr algn="ctr"/>
            <a:r>
              <a:rPr lang="it-IT" sz="3600" b="1" dirty="0" smtClean="0"/>
              <a:t>Paolo e Sila imprigionati e liberati.</a:t>
            </a:r>
          </a:p>
          <a:p>
            <a:pPr algn="ctr"/>
            <a:r>
              <a:rPr lang="it-IT" sz="3600" b="1" dirty="0" smtClean="0"/>
              <a:t>Atti 16-40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8635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Neapoli</a:t>
            </a:r>
            <a:r>
              <a:rPr lang="it-IT" sz="2000" dirty="0" smtClean="0"/>
              <a:t>, oggi </a:t>
            </a:r>
            <a:r>
              <a:rPr lang="it-IT" sz="2000" dirty="0" err="1" smtClean="0"/>
              <a:t>Kaval</a:t>
            </a:r>
            <a:r>
              <a:rPr lang="it-IT" sz="2000" dirty="0" smtClean="0"/>
              <a:t>, Macedonia.</a:t>
            </a:r>
            <a:endParaRPr lang="it-IT" sz="2000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" y="0"/>
            <a:ext cx="9139673" cy="58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2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7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PAOLO A FILIPPI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31813286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64088" y="44624"/>
            <a:ext cx="3779912" cy="681337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Conquista romana del 168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br>
              <a:rPr lang="it-IT" sz="2000" dirty="0" smtClean="0"/>
            </a:br>
            <a:r>
              <a:rPr lang="it-IT" sz="2000" dirty="0" smtClean="0"/>
              <a:t>Battaglia di Filippi , ottobre 42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 Arrivederci a Filippi.</a:t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08104" y="116632"/>
            <a:ext cx="3635896" cy="5522168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82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16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en-US" sz="1400" dirty="0" smtClean="0">
                <a:effectLst/>
              </a:rPr>
              <a:t>Crusader castle with moat and inner tower.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0"/>
            <a:ext cx="9182532" cy="5373216"/>
          </a:xfrm>
        </p:spPr>
      </p:pic>
    </p:spTree>
    <p:extLst>
      <p:ext uri="{BB962C8B-B14F-4D97-AF65-F5344CB8AC3E}">
        <p14:creationId xmlns:p14="http://schemas.microsoft.com/office/powerpoint/2010/main" val="15269745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Felippi</a:t>
            </a:r>
            <a:r>
              <a:rPr lang="it-IT" sz="2000" dirty="0" smtClean="0"/>
              <a:t>, acropoli e città sottostante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" y="-33373"/>
            <a:ext cx="9200498" cy="605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8858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veduta parziale dalla cima dell’acropoli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34" y="527339"/>
            <a:ext cx="9187124" cy="6336704"/>
          </a:xfrm>
        </p:spPr>
      </p:pic>
    </p:spTree>
    <p:extLst>
      <p:ext uri="{BB962C8B-B14F-4D97-AF65-F5344CB8AC3E}">
        <p14:creationId xmlns:p14="http://schemas.microsoft.com/office/powerpoint/2010/main" val="23726291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Acropoli di Filippi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" y="25333"/>
            <a:ext cx="8566372" cy="65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2471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grande pianura </a:t>
            </a:r>
            <a:r>
              <a:rPr lang="it-IT" sz="2000" dirty="0" smtClean="0"/>
              <a:t>dominata </a:t>
            </a:r>
            <a:r>
              <a:rPr lang="it-IT" sz="2000" dirty="0" smtClean="0"/>
              <a:t>dall’acropoli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4975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8468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Visione dall’acropoli di Filippi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6"/>
            <a:ext cx="8513830" cy="652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0079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Dall’acropoli di Filippi si intravedono il foro e la basilica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" y="25152"/>
            <a:ext cx="8529173" cy="650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8759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città di Filippi ebbe un notevole ruolo nei primi secoli del Cristianesimo; essa fu la prima città d'Europa ad essere evangelizzata da san Paolo, che alla comunità di Filippi indirizzò una delle sue epistole; anche sant'Ignazio di Antiochia e san Policarpo di Smirne indirizzarono alla chiesa locale alcuni dei loro </a:t>
            </a:r>
            <a:r>
              <a:rPr lang="it-IT" dirty="0" smtClean="0"/>
              <a:t>scritti.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76094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San Paolo giunse Filippi nel 49 o 50, </a:t>
            </a:r>
            <a:r>
              <a:rPr lang="it-IT" dirty="0" smtClean="0"/>
              <a:t>accompagnato da </a:t>
            </a:r>
            <a:r>
              <a:rPr lang="it-IT" dirty="0" smtClean="0"/>
              <a:t>Luca, Sila e Timoteo.</a:t>
            </a:r>
          </a:p>
          <a:p>
            <a:r>
              <a:rPr lang="it-IT" dirty="0" smtClean="0"/>
              <a:t>L’Apostolo si rivolge alle donne, di sabato, in una riunione non sinagogale.</a:t>
            </a:r>
          </a:p>
          <a:p>
            <a:r>
              <a:rPr lang="it-IT" dirty="0" smtClean="0"/>
              <a:t>Tra queste donne, Lidia, commerciante di porpore, appartenente agli </a:t>
            </a:r>
            <a:r>
              <a:rPr lang="it-IT" i="1" dirty="0" smtClean="0"/>
              <a:t>adoratori di Dio, </a:t>
            </a:r>
          </a:p>
          <a:p>
            <a:r>
              <a:rPr lang="it-IT" dirty="0" smtClean="0"/>
              <a:t>ai </a:t>
            </a:r>
            <a:r>
              <a:rPr lang="it-IT" i="1" dirty="0" smtClean="0"/>
              <a:t>timorati di Dio.</a:t>
            </a:r>
          </a:p>
          <a:p>
            <a:r>
              <a:rPr lang="it-IT" dirty="0" smtClean="0"/>
              <a:t>Lidia si converte con tutta la sua </a:t>
            </a:r>
            <a:r>
              <a:rPr lang="it-IT" dirty="0" smtClean="0"/>
              <a:t>famiglia.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466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Filippi, il  teatro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41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4676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Rovine dell’antica Filippi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2354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29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1648</Words>
  <Application>Microsoft Office PowerPoint</Application>
  <PresentationFormat>Presentazione su schermo (4:3)</PresentationFormat>
  <Paragraphs>303</Paragraphs>
  <Slides>159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159</vt:i4>
      </vt:variant>
    </vt:vector>
  </HeadingPairs>
  <TitlesOfParts>
    <vt:vector size="160" baseType="lpstr">
      <vt:lpstr>Tema di Office</vt:lpstr>
      <vt:lpstr>Presentazione standard di PowerPoint</vt:lpstr>
      <vt:lpstr>Presentazione standard di PowerPoint</vt:lpstr>
      <vt:lpstr>Presentazione standard di PowerPoint</vt:lpstr>
      <vt:lpstr>Scitopoli, Bet Shean, Roman Cardo in Beit She'an National Park</vt:lpstr>
      <vt:lpstr>Presentazione standard di PowerPoint</vt:lpstr>
      <vt:lpstr>Beit She'an theatre</vt:lpstr>
      <vt:lpstr>Presentazione standard di PowerPoint</vt:lpstr>
      <vt:lpstr>Bet Shean, resti del teatro romano</vt:lpstr>
      <vt:lpstr>Crusader castle with moat and inner tower.</vt:lpstr>
      <vt:lpstr>Roman baths</vt:lpstr>
      <vt:lpstr>BetShe'an - an ancient house of Egyptian governor</vt:lpstr>
      <vt:lpstr>Pioneers of Kibbutz Ein Hanatziv settle in Bet She'an, 1946</vt:lpstr>
      <vt:lpstr>Beit She'an park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 Shean, Monte Gelboe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Tarso, rovina delle terme</vt:lpstr>
      <vt:lpstr>Tarso, ritrovamento di una antica strada.</vt:lpstr>
      <vt:lpstr>Tarso, antica strada romana ritrovata</vt:lpstr>
      <vt:lpstr>Presentazione standard di PowerPoint</vt:lpstr>
      <vt:lpstr>Presentazione standard di PowerPoint</vt:lpstr>
      <vt:lpstr>Tarso, antiche testimonianza</vt:lpstr>
      <vt:lpstr>Tarso. Antihe testimonianza.</vt:lpstr>
      <vt:lpstr>Tarso, antico pozzo, detto di San Paolo</vt:lpstr>
      <vt:lpstr>Tarso, pozzo di San Paolo</vt:lpstr>
      <vt:lpstr>Presentazione standard di PowerPoint</vt:lpstr>
      <vt:lpstr>Presentazione standard di PowerPoint</vt:lpstr>
      <vt:lpstr>Tarso, chiesa di San Paolo</vt:lpstr>
      <vt:lpstr>Tarso, veduta dell’ingresso della città</vt:lpstr>
      <vt:lpstr>Presentazione standard di PowerPoint</vt:lpstr>
      <vt:lpstr>Presentazione standard di PowerPoint</vt:lpstr>
      <vt:lpstr>PAOLO IN ANTIOCHIA Arrivo del profeta </vt:lpstr>
      <vt:lpstr>Presentazione standard di PowerPoint</vt:lpstr>
      <vt:lpstr>Presentazione standard di PowerPoint</vt:lpstr>
      <vt:lpstr>Presentazione standard di PowerPoint</vt:lpstr>
      <vt:lpstr>Antiochia, il fiume Oronte  che attraversa Antiochia di Siria</vt:lpstr>
      <vt:lpstr>Strada romana che porta da da Aleppo ad Antiochia di Siria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Cipro, Salamina, rovine romane</vt:lpstr>
      <vt:lpstr>Presentazione standard di PowerPoint</vt:lpstr>
      <vt:lpstr>Presentazione standard di PowerPoint</vt:lpstr>
      <vt:lpstr>Panorama di Perge, Panfilia</vt:lpstr>
      <vt:lpstr>Perge, resti del teatro</vt:lpstr>
      <vt:lpstr>Perge: ilteatro, lo stadio e l’acropoli</vt:lpstr>
      <vt:lpstr>Perge, cropoli sullo sfondo,  ovine del teatro</vt:lpstr>
      <vt:lpstr>Presentazione standard di PowerPoint</vt:lpstr>
      <vt:lpstr>Antiochia di Pisidia, resti di grande edificio, forse un tempio</vt:lpstr>
      <vt:lpstr>Antiochia di Pisidia, rovine</vt:lpstr>
      <vt:lpstr>Antiochia di Pisidia, resti</vt:lpstr>
      <vt:lpstr>Antiochia di Pisidia, città romana, l’acquedotto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Panorama di Perge, Panfilia</vt:lpstr>
      <vt:lpstr>Perge, resti del teatro</vt:lpstr>
      <vt:lpstr>Perge: ilteatro, lo stadio e l’acropoli</vt:lpstr>
      <vt:lpstr>Perge, cropoli sullo sfondo,  ovine del teatro</vt:lpstr>
      <vt:lpstr>Presentazione standard di PowerPoint</vt:lpstr>
      <vt:lpstr>Attalia, il  porto, qui sbarcò S. Paolo proveniente da Cipro</vt:lpstr>
      <vt:lpstr>Presentazione standard di PowerPoint</vt:lpstr>
      <vt:lpstr>Presentazione standard di PowerPoint</vt:lpstr>
      <vt:lpstr>Presentazione standard di PowerPoint</vt:lpstr>
      <vt:lpstr>Secondo viaggio di San Paolo, anni  49-52</vt:lpstr>
      <vt:lpstr>Presentazione standard di PowerPoint</vt:lpstr>
      <vt:lpstr>Da Derbe a Listra</vt:lpstr>
      <vt:lpstr>Presentazione standard di PowerPoint</vt:lpstr>
      <vt:lpstr>Troade, teatro dell’epoca romana, strato IX. Di qui salpò S. Paolo</vt:lpstr>
      <vt:lpstr>Troade, una torre, stratto VI. S. Paolo vi passò vicino</vt:lpstr>
      <vt:lpstr>Presentazione standard di PowerPoint</vt:lpstr>
      <vt:lpstr>Presentazione standard di PowerPoint</vt:lpstr>
      <vt:lpstr>Presentazione standard di PowerPoint</vt:lpstr>
      <vt:lpstr>Neapoli, oggi Kaval, Macedonia.</vt:lpstr>
      <vt:lpstr>Presentazione standard di PowerPoint</vt:lpstr>
      <vt:lpstr>Presentazione standard di PowerPoint</vt:lpstr>
      <vt:lpstr>Conquista romana del 168 av. Cr. Battaglia di Filippi , ottobre 42 av. Cr. Arrivederci a Filippi. </vt:lpstr>
      <vt:lpstr>Felippi, acropoli e città sottostante</vt:lpstr>
      <vt:lpstr>Filippi, veduta parziale dalla cima dell’acropoli</vt:lpstr>
      <vt:lpstr>Acropoli di Filippi</vt:lpstr>
      <vt:lpstr>Filippi, grande pianura dominata dall’acropoli</vt:lpstr>
      <vt:lpstr>Visione dall’acropoli di Filippi</vt:lpstr>
      <vt:lpstr>Dall’acropoli di Filippi si intravedono il foro e la basilica</vt:lpstr>
      <vt:lpstr>Presentazione standard di PowerPoint</vt:lpstr>
      <vt:lpstr>Presentazione standard di PowerPoint</vt:lpstr>
      <vt:lpstr>Filippi, il  teatro</vt:lpstr>
      <vt:lpstr>Rovine dell’antica Filippi</vt:lpstr>
      <vt:lpstr>Rovine della città</vt:lpstr>
      <vt:lpstr>       Iscrizione del vescovo Porfirio nella Basilica di San Paolo      </vt:lpstr>
      <vt:lpstr>Resti della Basilica </vt:lpstr>
      <vt:lpstr>Filippi, veduta dall’acropoli, </vt:lpstr>
      <vt:lpstr>Foro  basilica, visti dall’acropoli</vt:lpstr>
      <vt:lpstr>Diritto e rovescio di tre monete romane di Filippi: appare l’effigie dell’imperatore Claudio e la parola ‘colonia’</vt:lpstr>
      <vt:lpstr>Filippi, rovine della via affiancata da portici. A sinistra il foro.</vt:lpstr>
      <vt:lpstr>Filippi, colonia romana,  sulla Via Egnatia. Sullo sfondo rovine di basilica bizantina</vt:lpstr>
      <vt:lpstr>Filippi</vt:lpstr>
      <vt:lpstr>Flippi, rovine</vt:lpstr>
      <vt:lpstr>Filippi, tratto della Via Egnatia verso Tessalonica</vt:lpstr>
      <vt:lpstr>Presentazione standard di PowerPoint</vt:lpstr>
      <vt:lpstr>Presentazione standard di PowerPoint</vt:lpstr>
      <vt:lpstr>Conquista romana, 168 av. CR. Antiche fortificazioni. Anfipoli</vt:lpstr>
      <vt:lpstr>Presentazione standard di PowerPoint</vt:lpstr>
      <vt:lpstr>Anfipoli, scorcio della collina di Kasta</vt:lpstr>
      <vt:lpstr>Presentazione standard di PowerPoint</vt:lpstr>
      <vt:lpstr>La tomba di Antipoli: particolare di una delle Cariatidi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particolare di una scultura trovata all’interno della tomba: preziosa arte greca del IV sec. a.C.</vt:lpstr>
      <vt:lpstr>La stanza sepolcrale trovata alla fine del percorso ipogeo nel tumulo macedone di Anfipolis</vt:lpstr>
      <vt:lpstr>Tomba di Anfipoli: particolare decorativo</vt:lpstr>
      <vt:lpstr>Portale d’ingresso della Tomba di Anfipoli</vt:lpstr>
      <vt:lpstr>Presentazione standard di PowerPoint</vt:lpstr>
      <vt:lpstr>Presentazione standard di PowerPoint</vt:lpstr>
      <vt:lpstr>Il leone di Anfipoli</vt:lpstr>
      <vt:lpstr>Apollonia Calcidica</vt:lpstr>
      <vt:lpstr>Anfipoli, rovine</vt:lpstr>
      <vt:lpstr>Anfipoli, resti di una basilica bizantina</vt:lpstr>
      <vt:lpstr>Presentazione standard di PowerPoint</vt:lpstr>
      <vt:lpstr>Presentazione standard di PowerPoint</vt:lpstr>
      <vt:lpstr>Percorso della via Egnatia, lungo la quale si trovava Tessalonica.</vt:lpstr>
      <vt:lpstr>Presentazione standard di PowerPoint</vt:lpstr>
      <vt:lpstr>Di Colosse, patria di Filemone, non restano che rovine, si intravede teatro</vt:lpstr>
      <vt:lpstr>Tessalonic, arco di Galerio sotto cui passaval Via Egnazia</vt:lpstr>
      <vt:lpstr>Tessalonica, ricostruita dopo incendio che la distrusse intramente</vt:lpstr>
      <vt:lpstr>Veduta della moderna Tessalonica</vt:lpstr>
      <vt:lpstr>Berea, , 74 Km da Tessalonica. Qui tradizionalmente predicò S. Paolo: Atti 17,10-15; 20,4</vt:lpstr>
      <vt:lpstr>Cavalla, Neapolis di Atti degli Apostoi: S. Paolo entra, 1. volta,  in Europa</vt:lpstr>
      <vt:lpstr>Panorama di Tessalonica</vt:lpstr>
      <vt:lpstr>Percorso della via Egnatia, lungo la quale si trovava Tessalonica.</vt:lpstr>
      <vt:lpstr>Il Laconicum ovvero le terme ellenistiche di Tessalonica, uno dei pochi edifici noti di questo periodo</vt:lpstr>
      <vt:lpstr>L'agorà nella parte est dove c'era la stoà.</vt:lpstr>
      <vt:lpstr>Parte di un mosaico presso la stoa.</vt:lpstr>
      <vt:lpstr>Il criptoportico dell'agorà</vt:lpstr>
      <vt:lpstr>Il criptoportico dell'agorà (2)</vt:lpstr>
      <vt:lpstr>Rovine dei negozi presso l'agorà.</vt:lpstr>
      <vt:lpstr>Statua di Iside da Tessalonica.</vt:lpstr>
      <vt:lpstr>Iscrizione alla base di una statua del II secolo a.C. nei pressi dell'agorà, che doveva appartenere alla famiglia reale di Alessandro il Grande la cui scritta era ΘΕΣΣΑΛΟΝΙΚΗΝ ΦΙΛΙΠΠΟΥ ΒΑΣΙΛΙΣΣΑΝ.</vt:lpstr>
      <vt:lpstr>Statua di Ottaviano Augusto, oggi presso il Museo archeologico di Salonicco.</vt:lpstr>
      <vt:lpstr>Odéon a Tessalonica.</vt:lpstr>
      <vt:lpstr>Presentazione standard di PowerPoint</vt:lpstr>
      <vt:lpstr>Presentazione standard di PowerPoint</vt:lpstr>
      <vt:lpstr>Atene, tempio di Efesto, chiamato Theseion , eccitò lo zelo di S. Paolo</vt:lpstr>
      <vt:lpstr>Atene,l’agorà o foro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37</cp:revision>
  <dcterms:created xsi:type="dcterms:W3CDTF">2020-05-28T07:10:42Z</dcterms:created>
  <dcterms:modified xsi:type="dcterms:W3CDTF">2020-06-02T14:15:15Z</dcterms:modified>
</cp:coreProperties>
</file>