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8" r:id="rId3"/>
    <p:sldId id="305" r:id="rId4"/>
    <p:sldId id="304" r:id="rId5"/>
    <p:sldId id="306" r:id="rId6"/>
    <p:sldId id="307" r:id="rId7"/>
    <p:sldId id="335" r:id="rId8"/>
    <p:sldId id="336" r:id="rId9"/>
    <p:sldId id="309" r:id="rId10"/>
    <p:sldId id="310" r:id="rId11"/>
    <p:sldId id="311" r:id="rId12"/>
    <p:sldId id="312" r:id="rId13"/>
    <p:sldId id="313" r:id="rId14"/>
    <p:sldId id="314" r:id="rId15"/>
    <p:sldId id="259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8" r:id="rId24"/>
    <p:sldId id="332" r:id="rId25"/>
    <p:sldId id="333" r:id="rId26"/>
    <p:sldId id="329" r:id="rId27"/>
    <p:sldId id="322" r:id="rId28"/>
    <p:sldId id="323" r:id="rId29"/>
    <p:sldId id="324" r:id="rId30"/>
    <p:sldId id="325" r:id="rId31"/>
    <p:sldId id="326" r:id="rId32"/>
    <p:sldId id="327" r:id="rId33"/>
    <p:sldId id="337" r:id="rId34"/>
    <p:sldId id="331" r:id="rId35"/>
    <p:sldId id="334" r:id="rId36"/>
    <p:sldId id="341" r:id="rId37"/>
    <p:sldId id="343" r:id="rId38"/>
    <p:sldId id="346" r:id="rId39"/>
    <p:sldId id="345" r:id="rId40"/>
    <p:sldId id="344" r:id="rId41"/>
    <p:sldId id="347" r:id="rId42"/>
    <p:sldId id="342" r:id="rId43"/>
    <p:sldId id="338" r:id="rId44"/>
    <p:sldId id="339" r:id="rId45"/>
    <p:sldId id="340" r:id="rId46"/>
    <p:sldId id="260" r:id="rId47"/>
    <p:sldId id="261" r:id="rId48"/>
    <p:sldId id="262" r:id="rId49"/>
    <p:sldId id="263" r:id="rId50"/>
    <p:sldId id="264" r:id="rId51"/>
    <p:sldId id="297" r:id="rId52"/>
    <p:sldId id="298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40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83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4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65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45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02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5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46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85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63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3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95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CCFD-E325-403C-A525-E2C4758B5EE6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D12C-E591-4877-86F6-8464954201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21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" y="-19270"/>
            <a:ext cx="9216824" cy="57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coste dell’isola.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95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0" y="0"/>
            <a:ext cx="927652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8104" y="2130425"/>
            <a:ext cx="2950096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Salamina, rovine romane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" y="0"/>
            <a:ext cx="52978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7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Cipro, chiesetta con la tomba dell’apostolo Barnaba. Paolo vi giunse assieme a Barnaba, nativo di quell’isola.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" y="17918"/>
            <a:ext cx="4524317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1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1. Da </a:t>
            </a:r>
            <a:r>
              <a:rPr lang="it-IT" sz="2000" dirty="0" err="1" smtClean="0"/>
              <a:t>Seleucia</a:t>
            </a:r>
            <a:r>
              <a:rPr lang="it-IT" sz="2000" dirty="0" smtClean="0"/>
              <a:t> di Siria a Cipro, all'Asia minore, ad Antiochia di Siria&gt;Gerusalemme (anni 45-49: Atti 13,1-14,29)</a:t>
            </a:r>
            <a:br>
              <a:rPr lang="it-IT" sz="2000" dirty="0" smtClean="0"/>
            </a:br>
            <a:r>
              <a:rPr lang="it-IT" sz="2000" dirty="0" smtClean="0"/>
              <a:t>Protagonisti: Paolo, Barnaba e Giovanni Marco (fino a </a:t>
            </a:r>
            <a:r>
              <a:rPr lang="it-IT" sz="2000" dirty="0" err="1" smtClean="0"/>
              <a:t>Perge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20339" cy="59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6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Pafo</a:t>
            </a:r>
            <a:r>
              <a:rPr lang="it-IT" b="1" dirty="0" smtClean="0"/>
              <a:t> salparono verso </a:t>
            </a:r>
            <a:r>
              <a:rPr lang="it-IT" b="1" dirty="0" err="1" smtClean="0"/>
              <a:t>Perge</a:t>
            </a:r>
            <a:r>
              <a:rPr lang="it-IT" b="1" dirty="0" smtClean="0"/>
              <a:t>, nella </a:t>
            </a:r>
            <a:r>
              <a:rPr lang="it-IT" b="1" dirty="0" err="1" smtClean="0"/>
              <a:t>Pamfilia</a:t>
            </a:r>
            <a:r>
              <a:rPr lang="it-IT" b="1" dirty="0" smtClean="0"/>
              <a:t>. </a:t>
            </a:r>
          </a:p>
          <a:p>
            <a:pPr algn="ctr"/>
            <a:r>
              <a:rPr lang="it-IT" b="1" dirty="0" smtClean="0"/>
              <a:t>Qui Marco si separò da Paolo e Barnaba.</a:t>
            </a:r>
          </a:p>
          <a:p>
            <a:pPr algn="ctr"/>
            <a:r>
              <a:rPr lang="it-IT" b="1" dirty="0" smtClean="0"/>
              <a:t>At., 13,13-14 e 14-25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857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</a:t>
            </a:r>
            <a:r>
              <a:rPr lang="it-IT" sz="2000" dirty="0" err="1" smtClean="0"/>
              <a:t>Perge</a:t>
            </a:r>
            <a:r>
              <a:rPr lang="it-IT" sz="2000" dirty="0" smtClean="0"/>
              <a:t>, Panfilia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8961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9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teatro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731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6381327"/>
            <a:ext cx="9252520" cy="458681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: il teatro, lo stadio e 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5"/>
            <a:ext cx="9132957" cy="6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4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Primo viaggio apostolico di San Paolo:</a:t>
            </a:r>
          </a:p>
          <a:p>
            <a:pPr algn="ctr"/>
            <a:r>
              <a:rPr lang="it-IT" b="1" dirty="0" smtClean="0"/>
              <a:t>Anni 46-49,</a:t>
            </a:r>
          </a:p>
          <a:p>
            <a:pPr algn="ctr"/>
            <a:r>
              <a:rPr lang="it-IT" b="1" dirty="0" smtClean="0"/>
              <a:t>At., 13, 3-14, 26</a:t>
            </a:r>
          </a:p>
          <a:p>
            <a:pPr algn="ctr"/>
            <a:r>
              <a:rPr lang="it-IT" b="1" dirty="0" smtClean="0"/>
              <a:t>Paolo e Barnaba,</a:t>
            </a:r>
          </a:p>
          <a:p>
            <a:pPr algn="ctr"/>
            <a:r>
              <a:rPr lang="it-IT" b="1" dirty="0" smtClean="0"/>
              <a:t>accompagnati da Giovanni Marco.</a:t>
            </a:r>
          </a:p>
          <a:p>
            <a:pPr algn="ctr"/>
            <a:r>
              <a:rPr lang="it-IT" b="1" dirty="0" smtClean="0"/>
              <a:t>Salpano da </a:t>
            </a:r>
            <a:r>
              <a:rPr lang="it-IT" b="1" dirty="0" err="1" smtClean="0"/>
              <a:t>Seleucia</a:t>
            </a:r>
            <a:r>
              <a:rPr lang="it-IT" b="1" dirty="0" smtClean="0"/>
              <a:t> , </a:t>
            </a:r>
          </a:p>
          <a:p>
            <a:pPr algn="ctr"/>
            <a:r>
              <a:rPr lang="it-IT" b="1" dirty="0" smtClean="0"/>
              <a:t>porto di Antiochia di Siria.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322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acropoli sullo sfondo,  rovine del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36507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7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tempio di Artemide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1053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9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smtClean="0"/>
              <a:t>At. 13,  51, At., 1-5</a:t>
            </a:r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Perge</a:t>
            </a:r>
            <a:r>
              <a:rPr lang="it-IT" b="1" dirty="0" smtClean="0"/>
              <a:t>, perseguitati,</a:t>
            </a:r>
          </a:p>
          <a:p>
            <a:pPr algn="ctr"/>
            <a:r>
              <a:rPr lang="it-IT" b="1" dirty="0" smtClean="0"/>
              <a:t> Paolo e Barnaba </a:t>
            </a:r>
          </a:p>
          <a:p>
            <a:pPr algn="ctr"/>
            <a:r>
              <a:rPr lang="it-IT" b="1" dirty="0" smtClean="0"/>
              <a:t>si dirigono a Iconio </a:t>
            </a:r>
          </a:p>
          <a:p>
            <a:pPr algn="ctr"/>
            <a:r>
              <a:rPr lang="it-IT" b="1" dirty="0" smtClean="0"/>
              <a:t>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414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</a:t>
            </a:r>
            <a:r>
              <a:rPr lang="it-IT" sz="2000" b="1" dirty="0" smtClean="0"/>
              <a:t>., 14, 6</a:t>
            </a:r>
          </a:p>
          <a:p>
            <a:pPr algn="ctr"/>
            <a:r>
              <a:rPr lang="it-IT" sz="2000" b="1" dirty="0" smtClean="0"/>
              <a:t>Da Iconio</a:t>
            </a:r>
          </a:p>
          <a:p>
            <a:pPr algn="ctr"/>
            <a:r>
              <a:rPr lang="it-IT" sz="2000" b="1" dirty="0" smtClean="0"/>
              <a:t>Paolo e Barnaba, perseguitati, fuggono </a:t>
            </a:r>
          </a:p>
          <a:p>
            <a:pPr algn="ctr"/>
            <a:r>
              <a:rPr lang="it-IT" sz="2000" b="1" dirty="0" smtClean="0"/>
              <a:t>a </a:t>
            </a:r>
            <a:r>
              <a:rPr lang="it-IT" sz="2000" b="1" dirty="0" err="1" smtClean="0"/>
              <a:t>Listra</a:t>
            </a:r>
            <a:r>
              <a:rPr lang="it-IT" sz="2000" b="1" dirty="0" smtClean="0"/>
              <a:t> e </a:t>
            </a:r>
            <a:r>
              <a:rPr lang="it-IT" sz="2000" b="1" dirty="0" err="1" smtClean="0"/>
              <a:t>Derbe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At. 14, 8-18</a:t>
            </a:r>
          </a:p>
          <a:p>
            <a:pPr algn="ctr"/>
            <a:r>
              <a:rPr lang="it-IT" sz="2000" b="1" dirty="0" smtClean="0"/>
              <a:t>Paolo </a:t>
            </a:r>
            <a:r>
              <a:rPr lang="it-IT" sz="2000" b="1" dirty="0"/>
              <a:t>guarisce uomo storpio dalla nascita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/>
              <a:t>Paolo </a:t>
            </a:r>
            <a:r>
              <a:rPr lang="it-IT" sz="2000" b="1" dirty="0" smtClean="0"/>
              <a:t>creduto Hermes, Barnaba creduto Zeus. </a:t>
            </a:r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1993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Hermes, particolare di un fregio che orna una colonna, Roma, Musei Capitolini, San Paolo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fu  identificato con Hermes.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" y="-99392"/>
            <a:ext cx="4414706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8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Napoli, testa di Zeus, Muso arch.: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pensarono che Barnaba fosse Zeus.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0"/>
            <a:ext cx="4678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0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ATTI, 14, 19-20</a:t>
            </a:r>
          </a:p>
          <a:p>
            <a:pPr algn="ctr"/>
            <a:r>
              <a:rPr lang="it-IT" sz="2000" b="1" dirty="0" smtClean="0"/>
              <a:t>Paolo e Barnaba giungono ad Antiochia di </a:t>
            </a:r>
            <a:r>
              <a:rPr lang="it-IT" sz="2000" b="1" dirty="0" err="1" smtClean="0"/>
              <a:t>Pisidia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Paolo è lapidato.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6002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 della città antica.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71"/>
            <a:ext cx="8460432" cy="63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resti della sinagoga.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" y="-14334"/>
            <a:ext cx="9195395" cy="502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6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resti di grande edificio, forse un tempio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59"/>
            <a:ext cx="8247493" cy="63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4067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Reperti archeologici di </a:t>
            </a:r>
            <a:r>
              <a:rPr lang="it-IT" sz="2000" dirty="0" err="1" smtClean="0"/>
              <a:t>Seleucia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"/>
            <a:ext cx="4825468" cy="738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0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99"/>
            <a:ext cx="871200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smtClean="0"/>
              <a:t>, resti</a:t>
            </a:r>
            <a:endParaRPr lang="it-IT" sz="200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9647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città romana, l’acquedotto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4" y="-33714"/>
            <a:ext cx="9015548" cy="64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2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439"/>
            <a:ext cx="9036496" cy="6853561"/>
          </a:xfrm>
        </p:spPr>
        <p:txBody>
          <a:bodyPr>
            <a:normAutofit/>
          </a:bodyPr>
          <a:lstStyle/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r>
              <a:rPr lang="it-IT" sz="2000" b="1" dirty="0" smtClean="0"/>
              <a:t>Atti, 14, 20</a:t>
            </a:r>
          </a:p>
          <a:p>
            <a:pPr algn="ctr"/>
            <a:r>
              <a:rPr lang="it-IT" sz="2000" b="1" dirty="0" smtClean="0"/>
              <a:t>Paolo e Barnaba partono per </a:t>
            </a:r>
            <a:r>
              <a:rPr lang="it-IT" sz="2000" b="1" dirty="0" err="1" smtClean="0"/>
              <a:t>Derbe</a:t>
            </a:r>
            <a:r>
              <a:rPr lang="it-IT" sz="2000" b="1" dirty="0" smtClean="0"/>
              <a:t>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194418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/>
              <a:t>Atti , 14, 21-23</a:t>
            </a:r>
          </a:p>
          <a:p>
            <a:pPr algn="ctr"/>
            <a:r>
              <a:rPr lang="it-IT" sz="2000" b="1" dirty="0" smtClean="0"/>
              <a:t>Paolo e Barnaba da </a:t>
            </a:r>
            <a:r>
              <a:rPr lang="it-IT" sz="2000" b="1" dirty="0" err="1" smtClean="0"/>
              <a:t>Perge</a:t>
            </a:r>
            <a:endParaRPr lang="it-IT" sz="2000" b="1" dirty="0" smtClean="0"/>
          </a:p>
          <a:p>
            <a:pPr algn="ctr"/>
            <a:r>
              <a:rPr lang="it-IT" sz="2000" b="1" dirty="0"/>
              <a:t> </a:t>
            </a:r>
            <a:r>
              <a:rPr lang="it-IT" sz="2000" b="1" dirty="0" smtClean="0"/>
              <a:t>ritornano  </a:t>
            </a:r>
            <a:r>
              <a:rPr lang="it-IT" sz="2000" b="1" dirty="0" err="1" smtClean="0"/>
              <a:t>Listra</a:t>
            </a:r>
            <a:r>
              <a:rPr lang="it-IT" sz="2000" b="1" dirty="0" smtClean="0"/>
              <a:t>, Iconio ed Antiochia.</a:t>
            </a:r>
          </a:p>
          <a:p>
            <a:pPr algn="ctr"/>
            <a:r>
              <a:rPr lang="it-IT" sz="2000" b="1" dirty="0" smtClean="0"/>
              <a:t>Costituiscono anziani a capo delle comunità.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6463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/>
              <a:t>Atti, 14, 24-28</a:t>
            </a:r>
          </a:p>
          <a:p>
            <a:pPr algn="ctr"/>
            <a:r>
              <a:rPr lang="it-IT" sz="2000" b="1" dirty="0" smtClean="0"/>
              <a:t>Paolo e Barnaba da Antiochia di </a:t>
            </a:r>
            <a:r>
              <a:rPr lang="it-IT" sz="2000" b="1" dirty="0" err="1" smtClean="0"/>
              <a:t>Pisidia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Raggiungono la Panfilia,</a:t>
            </a:r>
          </a:p>
          <a:p>
            <a:pPr algn="ctr"/>
            <a:r>
              <a:rPr lang="it-IT" sz="2000" b="1" dirty="0" smtClean="0"/>
              <a:t>Scendono ad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, poi a </a:t>
            </a:r>
            <a:r>
              <a:rPr lang="it-IT" sz="2000" b="1" dirty="0" err="1" smtClean="0"/>
              <a:t>Perge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Scendono ad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 .</a:t>
            </a:r>
          </a:p>
          <a:p>
            <a:pPr algn="ctr"/>
            <a:r>
              <a:rPr lang="it-IT" sz="2000" b="1" dirty="0" smtClean="0"/>
              <a:t>Da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 raggiungono Antiochia di Siria.</a:t>
            </a:r>
          </a:p>
          <a:p>
            <a:pPr algn="ctr"/>
            <a:r>
              <a:rPr lang="it-IT" sz="2000" b="1" dirty="0" smtClean="0"/>
              <a:t>Atti 15, 1-3</a:t>
            </a:r>
          </a:p>
          <a:p>
            <a:pPr algn="ctr"/>
            <a:r>
              <a:rPr lang="it-IT" sz="2000" b="1" dirty="0" smtClean="0"/>
              <a:t>Paolo e Barnaba inviati a Gerusalemme.</a:t>
            </a:r>
          </a:p>
        </p:txBody>
      </p:sp>
    </p:spTree>
    <p:extLst>
      <p:ext uri="{BB962C8B-B14F-4D97-AF65-F5344CB8AC3E}">
        <p14:creationId xmlns:p14="http://schemas.microsoft.com/office/powerpoint/2010/main" val="36374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Atti, 15, 4-29</a:t>
            </a:r>
          </a:p>
          <a:p>
            <a:pPr algn="ctr"/>
            <a:r>
              <a:rPr lang="it-IT" b="1" dirty="0" smtClean="0"/>
              <a:t>Paolo e Barnaba a Gerusalemme.</a:t>
            </a:r>
          </a:p>
          <a:p>
            <a:pPr algn="ctr"/>
            <a:r>
              <a:rPr lang="it-IT" b="1" dirty="0" smtClean="0"/>
              <a:t>Concilio.</a:t>
            </a:r>
          </a:p>
          <a:p>
            <a:pPr algn="ctr"/>
            <a:r>
              <a:rPr lang="it-IT" b="1" dirty="0" smtClean="0"/>
              <a:t>Mandati poi con lettera ad Antiochia di Siria</a:t>
            </a:r>
          </a:p>
          <a:p>
            <a:pPr algn="ctr"/>
            <a:r>
              <a:rPr lang="it-IT" b="1" dirty="0" smtClean="0"/>
              <a:t>Insieme a Sila e Giuda.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92046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Atti 15, 33</a:t>
            </a:r>
          </a:p>
          <a:p>
            <a:pPr algn="ctr"/>
            <a:r>
              <a:rPr lang="it-IT" sz="2000" b="1" dirty="0" smtClean="0"/>
              <a:t>Sila e Giuda ritornano a Gerusalemme.</a:t>
            </a:r>
          </a:p>
          <a:p>
            <a:pPr algn="ctr"/>
            <a:r>
              <a:rPr lang="it-IT" sz="2000" b="1" dirty="0" smtClean="0"/>
              <a:t>Paolo e Barnaba restano ad Antiochia.</a:t>
            </a:r>
          </a:p>
          <a:p>
            <a:pPr algn="ctr"/>
            <a:r>
              <a:rPr lang="it-IT" sz="2000" b="1" dirty="0" smtClean="0"/>
              <a:t>Atti 15, 34-39:</a:t>
            </a:r>
          </a:p>
          <a:p>
            <a:pPr algn="ctr"/>
            <a:r>
              <a:rPr lang="it-IT" sz="2000" b="1" dirty="0" smtClean="0"/>
              <a:t>Paolo e Barnaba si separano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6140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1" y="0"/>
            <a:ext cx="709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827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5949280"/>
            <a:ext cx="9036496" cy="90872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3647"/>
            <a:ext cx="8333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3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9"/>
            <a:ext cx="8748464" cy="753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7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Atti, 15, 40</a:t>
            </a:r>
          </a:p>
          <a:p>
            <a:pPr algn="ctr"/>
            <a:r>
              <a:rPr lang="it-IT" b="1" dirty="0" smtClean="0"/>
              <a:t>Paolo con Sila lascia Antiochia di Siria,</a:t>
            </a:r>
          </a:p>
          <a:p>
            <a:pPr algn="ctr"/>
            <a:r>
              <a:rPr lang="it-IT" b="1" dirty="0" smtClean="0"/>
              <a:t>Attraversa la Siria e la </a:t>
            </a:r>
            <a:r>
              <a:rPr lang="it-IT" b="1" dirty="0" err="1" smtClean="0"/>
              <a:t>Cilicia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Atti 16, 1-5</a:t>
            </a:r>
          </a:p>
          <a:p>
            <a:pPr algn="ctr"/>
            <a:r>
              <a:rPr lang="it-IT" b="1" dirty="0" smtClean="0"/>
              <a:t>Si reca a </a:t>
            </a:r>
            <a:r>
              <a:rPr lang="it-IT" b="1" dirty="0" err="1" smtClean="0"/>
              <a:t>Derbe</a:t>
            </a:r>
            <a:r>
              <a:rPr lang="it-IT" b="1" dirty="0" smtClean="0"/>
              <a:t> ed a </a:t>
            </a:r>
            <a:r>
              <a:rPr lang="it-IT" b="1" dirty="0" err="1" smtClean="0"/>
              <a:t>Listra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Paolo associa a sé il discepolo Timoteo.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044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Atti, 16, 6-10</a:t>
            </a:r>
          </a:p>
          <a:p>
            <a:pPr algn="ctr"/>
            <a:r>
              <a:rPr lang="it-IT" b="1" dirty="0" smtClean="0"/>
              <a:t>Paolo e Timoteo </a:t>
            </a:r>
          </a:p>
          <a:p>
            <a:pPr algn="ctr"/>
            <a:r>
              <a:rPr lang="it-IT" b="1" smtClean="0"/>
              <a:t>Attraversano la Frigia </a:t>
            </a:r>
            <a:r>
              <a:rPr lang="it-IT" b="1" dirty="0" smtClean="0"/>
              <a:t>e la </a:t>
            </a:r>
            <a:r>
              <a:rPr lang="it-IT" b="1" dirty="0" err="1" smtClean="0"/>
              <a:t>Galazia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Raggiungono la Misia </a:t>
            </a:r>
          </a:p>
          <a:p>
            <a:pPr algn="ctr"/>
            <a:r>
              <a:rPr lang="it-IT" b="1" dirty="0" smtClean="0"/>
              <a:t>e si dirigono a </a:t>
            </a:r>
            <a:r>
              <a:rPr lang="it-IT" b="1" dirty="0" err="1" smtClean="0"/>
              <a:t>Troade</a:t>
            </a:r>
            <a:r>
              <a:rPr lang="it-IT" b="1" dirty="0" smtClean="0"/>
              <a:t>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9886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8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8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66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944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2. Da Antiochia di Siria all'Asia minore, Macedonia, Grecia, Cesarea marittima (anni 49-52: 15,36-18,22)</a:t>
            </a:r>
            <a:br>
              <a:rPr lang="it-IT" sz="2000" dirty="0" smtClean="0"/>
            </a:br>
            <a:r>
              <a:rPr lang="it-IT" sz="2000" dirty="0" smtClean="0"/>
              <a:t>Protagonisti: Paolo, Sila, Timoteo, Aquila e Priscilla, Apollo, Luca (&gt;Prima sezione "noi" 16,9-17)</a:t>
            </a:r>
            <a:br>
              <a:rPr lang="it-IT" sz="2000" dirty="0" smtClean="0"/>
            </a:br>
            <a:r>
              <a:rPr lang="it-IT" sz="2000" dirty="0" smtClean="0"/>
              <a:t>Apollo è citato 2 volte negli Atti degli Apostoli e 8 volte nelle lettere di san Paolo</a:t>
            </a:r>
            <a:br>
              <a:rPr lang="it-IT" sz="2000" dirty="0" smtClean="0"/>
            </a:br>
            <a:r>
              <a:rPr lang="it-IT" sz="2000" dirty="0" smtClean="0"/>
              <a:t>(Atti 18,24; 19,1. 1 Co 1,12; 3,4-6.22; 4,6; 16,12. Tito 3,13)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8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5949280"/>
            <a:ext cx="9036496" cy="908720"/>
          </a:xfrm>
        </p:spPr>
        <p:txBody>
          <a:bodyPr>
            <a:normAutofit fontScale="70000" lnSpcReduction="20000"/>
          </a:bodyPr>
          <a:lstStyle/>
          <a:p>
            <a:r>
              <a:rPr lang="it-IT" sz="2000" dirty="0" smtClean="0"/>
              <a:t>3.  Da Antiochia di Siria, via terra fino ad Efeso, Macedonia, Grecia, </a:t>
            </a:r>
          </a:p>
          <a:p>
            <a:r>
              <a:rPr lang="it-IT" sz="2000" dirty="0" smtClean="0"/>
              <a:t> Macedonia, </a:t>
            </a:r>
            <a:r>
              <a:rPr lang="it-IT" sz="2000" dirty="0" err="1" smtClean="0"/>
              <a:t>Troade</a:t>
            </a:r>
            <a:r>
              <a:rPr lang="it-IT" sz="2000" dirty="0" smtClean="0"/>
              <a:t>, Mileto, </a:t>
            </a:r>
            <a:r>
              <a:rPr lang="it-IT" sz="2000" dirty="0" err="1" smtClean="0"/>
              <a:t>Patara</a:t>
            </a:r>
            <a:r>
              <a:rPr lang="it-IT" sz="2000" dirty="0" smtClean="0"/>
              <a:t>, Gerusalemme (anni 53-58: 18,23-21,16)</a:t>
            </a:r>
          </a:p>
          <a:p>
            <a:r>
              <a:rPr lang="it-IT" sz="2000" dirty="0" smtClean="0"/>
              <a:t>Protagonisti: Paolo, Sila, Timoteo e Luca (&gt;seconda e terza sezione noi": 20,5-15; 21,1-18)</a:t>
            </a:r>
          </a:p>
          <a:p>
            <a:r>
              <a:rPr lang="it-IT" sz="2000" dirty="0" err="1" smtClean="0"/>
              <a:t>Sòprato</a:t>
            </a:r>
            <a:r>
              <a:rPr lang="it-IT" sz="2000" dirty="0" smtClean="0"/>
              <a:t> di </a:t>
            </a:r>
            <a:r>
              <a:rPr lang="it-IT" sz="2000" dirty="0" err="1" smtClean="0"/>
              <a:t>Berea</a:t>
            </a:r>
            <a:r>
              <a:rPr lang="it-IT" sz="2000" dirty="0" smtClean="0"/>
              <a:t>, Aristarco, Secondo, Gaio di </a:t>
            </a:r>
            <a:r>
              <a:rPr lang="it-IT" sz="2000" dirty="0" err="1" smtClean="0"/>
              <a:t>Derbe</a:t>
            </a:r>
            <a:r>
              <a:rPr lang="it-IT" sz="2000" dirty="0" smtClean="0"/>
              <a:t>, </a:t>
            </a:r>
            <a:r>
              <a:rPr lang="it-IT" sz="2000" dirty="0" err="1" smtClean="0"/>
              <a:t>Tìchico</a:t>
            </a:r>
            <a:r>
              <a:rPr lang="it-IT" sz="2000" dirty="0" smtClean="0"/>
              <a:t> e </a:t>
            </a:r>
            <a:r>
              <a:rPr lang="it-IT" sz="2000" dirty="0" err="1" smtClean="0"/>
              <a:t>Tròfimo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5"/>
            <a:ext cx="7164288" cy="589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2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8856984" cy="90872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4. Da Cesarea marittima a Malta, Siracusa, Reggio Calabria, Pozzuoli, Foro di Appio, Tre Taverne, fino a Roma </a:t>
            </a:r>
            <a:br>
              <a:rPr lang="it-IT" sz="2000" dirty="0" smtClean="0"/>
            </a:br>
            <a:r>
              <a:rPr lang="it-IT" sz="2000" dirty="0" smtClean="0"/>
              <a:t>(Anni 60-69: 27,1-28,16) - Protagonisti: Paolo e Luca (&gt;Quarta sezione "noi": 27,1-28,16)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4"/>
            <a:ext cx="7805040" cy="57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0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Il percorso della sua vita</a:t>
            </a:r>
          </a:p>
          <a:p>
            <a:r>
              <a:rPr lang="it-IT" dirty="0" smtClean="0"/>
              <a:t>Nascita a Tarso in </a:t>
            </a:r>
            <a:r>
              <a:rPr lang="it-IT" dirty="0" err="1" smtClean="0"/>
              <a:t>Cilicia</a:t>
            </a:r>
            <a:r>
              <a:rPr lang="it-IT" dirty="0" smtClean="0"/>
              <a:t> 5-15 d. C.</a:t>
            </a:r>
          </a:p>
          <a:p>
            <a:r>
              <a:rPr lang="it-IT" dirty="0" smtClean="0"/>
              <a:t>Arrivo a Gerusalemme 30</a:t>
            </a:r>
          </a:p>
          <a:p>
            <a:r>
              <a:rPr lang="it-IT" dirty="0" smtClean="0"/>
              <a:t>Conversione 34-36</a:t>
            </a:r>
          </a:p>
          <a:p>
            <a:r>
              <a:rPr lang="it-IT" dirty="0" smtClean="0"/>
              <a:t>Soggiorno a Damasco in Siria e in Arabia: 3 anni</a:t>
            </a:r>
          </a:p>
          <a:p>
            <a:r>
              <a:rPr lang="it-IT" dirty="0" smtClean="0"/>
              <a:t>Visita a Gerusalemme 37-39</a:t>
            </a:r>
          </a:p>
          <a:p>
            <a:r>
              <a:rPr lang="it-IT" dirty="0" smtClean="0"/>
              <a:t>Soggiorno a Tarso 39-43</a:t>
            </a:r>
          </a:p>
          <a:p>
            <a:r>
              <a:rPr lang="it-IT" dirty="0" smtClean="0"/>
              <a:t>Arrivo ad Antiochia di Siria 43-44</a:t>
            </a:r>
          </a:p>
          <a:p>
            <a:r>
              <a:rPr lang="it-IT" dirty="0" smtClean="0"/>
              <a:t>Primo Viaggio missionario 45-49</a:t>
            </a:r>
          </a:p>
          <a:p>
            <a:r>
              <a:rPr lang="it-IT" dirty="0" smtClean="0"/>
              <a:t>Visita a Gerusalemme anno 49</a:t>
            </a:r>
          </a:p>
          <a:p>
            <a:r>
              <a:rPr lang="it-IT" dirty="0" smtClean="0"/>
              <a:t>Secondo Viaggio missionario 49-52: a Corinto 50-52. Lettere ai Tessalonicesi 1 e 2 anni 51-52</a:t>
            </a:r>
          </a:p>
          <a:p>
            <a:r>
              <a:rPr lang="it-IT" dirty="0" smtClean="0"/>
              <a:t>Terzo Viaggio missionario anni 53-58: Efeso 54-57. Lettere ai Galati e 1 Corinzi anno 54. Macedonia anno 57: 2 Corinzi. Corinto: Romani 57-58</a:t>
            </a:r>
          </a:p>
          <a:p>
            <a:r>
              <a:rPr lang="it-IT" dirty="0" smtClean="0"/>
              <a:t>Gerusalemme 58</a:t>
            </a:r>
          </a:p>
          <a:p>
            <a:r>
              <a:rPr lang="it-IT" dirty="0" smtClean="0"/>
              <a:t>Cesarea marittima 58-60, prigionia di due sotto i romani</a:t>
            </a:r>
          </a:p>
          <a:p>
            <a:r>
              <a:rPr lang="it-IT" dirty="0" smtClean="0"/>
              <a:t>Viaggio a Roma 60-61</a:t>
            </a:r>
          </a:p>
          <a:p>
            <a:r>
              <a:rPr lang="it-IT" dirty="0" smtClean="0"/>
              <a:t>Permanenza definitiva a Roma due anni: 61-63. Lettere </a:t>
            </a:r>
            <a:r>
              <a:rPr lang="it-IT" dirty="0" err="1" smtClean="0"/>
              <a:t>Colossesi</a:t>
            </a:r>
            <a:r>
              <a:rPr lang="it-IT" dirty="0" smtClean="0"/>
              <a:t>, Filippesi, Efesini, Filemone, anni 61-63</a:t>
            </a:r>
          </a:p>
          <a:p>
            <a:r>
              <a:rPr lang="it-IT" dirty="0" smtClean="0"/>
              <a:t>Viaggio in Spagna? e in Europa? 63-67</a:t>
            </a:r>
          </a:p>
          <a:p>
            <a:r>
              <a:rPr lang="it-IT" dirty="0" smtClean="0"/>
              <a:t>Prigionia romana e martirio 67-68?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19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8"/>
            <a:ext cx="9227618" cy="61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6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L'Aspetto fisico di Paolo. I suoi avversari dicevano che l'aspetto del suo corpo era debole e la sua parola disadorna (2 Corinzi 10,10). Questo fa supporre che fosse di bassa statura e che i suoi discorsi, come le sue lettere, erano privi della forma e dell'eleganza apprezzate nella retorica del mondo greco. Paolo fa soltanto un certo accenno ad una malattia (Galati 4,13-15) che pare sia stata una forma di oftalmia, molto comune nel Medio Oriente. La "spina nella carne" (dopo il rapimento al terzo cielo: 2 Corinzi 12,7), non era certamente una malattia: qualcuno la interpreta come le persecuzioni dei connazionali ebrei (2 Corinzi 11,26)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679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Listra</a:t>
            </a:r>
            <a:r>
              <a:rPr lang="it-IT" b="1" dirty="0" smtClean="0"/>
              <a:t> si recarono a </a:t>
            </a:r>
            <a:r>
              <a:rPr lang="it-IT" b="1" dirty="0" err="1" smtClean="0"/>
              <a:t>Derbe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Nel viaggio </a:t>
            </a:r>
            <a:r>
              <a:rPr lang="it-IT" b="1" dirty="0" err="1" smtClean="0"/>
              <a:t>ri</a:t>
            </a:r>
            <a:r>
              <a:rPr lang="it-IT" b="1" dirty="0" smtClean="0"/>
              <a:t> ritorno ripassarono </a:t>
            </a:r>
          </a:p>
          <a:p>
            <a:pPr algn="ctr"/>
            <a:r>
              <a:rPr lang="it-IT" b="1" dirty="0" smtClean="0"/>
              <a:t>per </a:t>
            </a:r>
            <a:r>
              <a:rPr lang="it-IT" b="1" dirty="0" err="1" smtClean="0"/>
              <a:t>Listra</a:t>
            </a:r>
            <a:r>
              <a:rPr lang="it-IT" b="1" dirty="0" smtClean="0"/>
              <a:t>, Iconio, </a:t>
            </a:r>
            <a:r>
              <a:rPr lang="it-IT" b="1" dirty="0" err="1" smtClean="0"/>
              <a:t>ntiochia</a:t>
            </a:r>
            <a:r>
              <a:rPr lang="it-IT" b="1" dirty="0" smtClean="0"/>
              <a:t> di </a:t>
            </a:r>
            <a:r>
              <a:rPr lang="it-IT" b="1" dirty="0" err="1" smtClean="0"/>
              <a:t>Pisidia</a:t>
            </a:r>
            <a:r>
              <a:rPr lang="it-IT" b="1" dirty="0" smtClean="0"/>
              <a:t>, </a:t>
            </a:r>
          </a:p>
          <a:p>
            <a:pPr algn="ctr"/>
            <a:r>
              <a:rPr lang="it-IT" b="1" dirty="0" smtClean="0"/>
              <a:t>dove Paolo si fermò per un po’ di tempo.</a:t>
            </a:r>
          </a:p>
          <a:p>
            <a:pPr algn="ctr"/>
            <a:r>
              <a:rPr lang="it-IT" b="1" dirty="0" smtClean="0"/>
              <a:t>Per questioni coi </a:t>
            </a:r>
            <a:r>
              <a:rPr lang="it-IT" b="1" dirty="0" err="1" smtClean="0"/>
              <a:t>giudeizzanti</a:t>
            </a:r>
            <a:endParaRPr lang="it-IT" b="1" dirty="0" smtClean="0"/>
          </a:p>
          <a:p>
            <a:pPr algn="ctr"/>
            <a:r>
              <a:rPr lang="it-IT" b="1" dirty="0" smtClean="0"/>
              <a:t>Paolo, Barnaba e Tito </a:t>
            </a:r>
            <a:r>
              <a:rPr lang="it-IT" b="1" dirty="0" err="1" smtClean="0"/>
              <a:t>spno</a:t>
            </a:r>
            <a:r>
              <a:rPr lang="it-IT" b="1" dirty="0" smtClean="0"/>
              <a:t> inviati a Gerusalemme: al famoso Concilio.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132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Nell’autunno del 49, </a:t>
            </a:r>
          </a:p>
          <a:p>
            <a:pPr algn="ctr"/>
            <a:r>
              <a:rPr lang="it-IT" b="1" dirty="0" smtClean="0"/>
              <a:t>Paolo e Pietro si trovano ad Antiochia.</a:t>
            </a:r>
          </a:p>
          <a:p>
            <a:pPr algn="ctr"/>
            <a:r>
              <a:rPr lang="it-IT" b="1" dirty="0" smtClean="0"/>
              <a:t>Paolo si ‘oppose a Pietro’:</a:t>
            </a:r>
          </a:p>
          <a:p>
            <a:pPr algn="ctr"/>
            <a:r>
              <a:rPr lang="it-IT" b="1" dirty="0" err="1" smtClean="0"/>
              <a:t>Gal</a:t>
            </a:r>
            <a:r>
              <a:rPr lang="it-IT" b="1" dirty="0" smtClean="0"/>
              <a:t>., 2, 11; 2, 13.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86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7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61"/>
            <a:ext cx="8904231" cy="45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4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163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0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"/>
            <a:ext cx="8229600" cy="6858000"/>
          </a:xfrm>
        </p:spPr>
        <p:txBody>
          <a:bodyPr>
            <a:normAutofit/>
          </a:bodyPr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Si diressero verso Cipro.</a:t>
            </a:r>
          </a:p>
          <a:p>
            <a:pPr algn="ctr"/>
            <a:r>
              <a:rPr lang="it-IT" b="1" dirty="0" smtClean="0"/>
              <a:t>Attraversano l’isola da  Salamina </a:t>
            </a:r>
          </a:p>
          <a:p>
            <a:pPr algn="ctr"/>
            <a:r>
              <a:rPr lang="it-IT" b="1" dirty="0" smtClean="0"/>
              <a:t>e giungono a </a:t>
            </a:r>
            <a:r>
              <a:rPr lang="it-IT" b="1" dirty="0" err="1" smtClean="0"/>
              <a:t>Pafo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Qui Paolo converte </a:t>
            </a:r>
          </a:p>
          <a:p>
            <a:pPr algn="ctr"/>
            <a:r>
              <a:rPr lang="it-IT" b="1" dirty="0" smtClean="0"/>
              <a:t>il proconsole Sergio Paolo:</a:t>
            </a:r>
          </a:p>
          <a:p>
            <a:pPr algn="ctr"/>
            <a:r>
              <a:rPr lang="it-IT" b="1" dirty="0" smtClean="0"/>
              <a:t>At., 13, 7-12.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296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1020</Words>
  <Application>Microsoft Office PowerPoint</Application>
  <PresentationFormat>Presentazione su schermo (4:3)</PresentationFormat>
  <Paragraphs>156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Tema di Office</vt:lpstr>
      <vt:lpstr>Presentazione standard di PowerPoint</vt:lpstr>
      <vt:lpstr>Presentazione standard di PowerPoint</vt:lpstr>
      <vt:lpstr>Reperti archeologici di Seleucia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Cipro, coste dell’isola.</vt:lpstr>
      <vt:lpstr>Presentazione standard di PowerPoint</vt:lpstr>
      <vt:lpstr>Cipro, Salamina, rovine romane</vt:lpstr>
      <vt:lpstr>Presentazione standard di PowerPoint</vt:lpstr>
      <vt:lpstr>Cipro, chiesetta con la tomba dell’apostolo Barnaba. Paolo vi giunse assieme a Barnaba, nativo di quell’isola.</vt:lpstr>
      <vt:lpstr>1. Da Seleucia di Siria a Cipro, all'Asia minore, ad Antiochia di Siria&gt;Gerusalemme (anni 45-49: Atti 13,1-14,29) Protagonisti: Paolo, Barnaba e Giovanni Marco (fino a Perge)</vt:lpstr>
      <vt:lpstr>Presentazione standard di PowerPoint</vt:lpstr>
      <vt:lpstr>Panorama di Perge, Panfilia</vt:lpstr>
      <vt:lpstr>Perge, resti del teatro</vt:lpstr>
      <vt:lpstr>Perge: il teatro, lo stadio e l’acropoli</vt:lpstr>
      <vt:lpstr>Perge, acropoli sullo sfondo,  rovine del teatro</vt:lpstr>
      <vt:lpstr>Perge, resti del tempio di Artemide</vt:lpstr>
      <vt:lpstr>Presentazione standard di PowerPoint</vt:lpstr>
      <vt:lpstr>Presentazione standard di PowerPoint</vt:lpstr>
      <vt:lpstr>Hermes, particolare di un fregio che orna una colonna, Roma, Musei Capitolini, San Paolo a Listra fu  identificato con Hermes.</vt:lpstr>
      <vt:lpstr>Napoli, testa di Zeus, Muso arch.: a Listra pensarono che Barnaba fosse Zeus.</vt:lpstr>
      <vt:lpstr>Presentazione standard di PowerPoint</vt:lpstr>
      <vt:lpstr>Antiochia di Pisidia, rovine della città antica.</vt:lpstr>
      <vt:lpstr>Antiochia di Pisidia, resti della sinagoga.</vt:lpstr>
      <vt:lpstr>Antiochia di Pisidia, resti di grande edificio, forse un tempio</vt:lpstr>
      <vt:lpstr>Antiochia di Pisidia, rovine</vt:lpstr>
      <vt:lpstr>Antiochia di Pisidia, resti</vt:lpstr>
      <vt:lpstr>Antiochia di Pisidia, città romana, l’acquedotto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2. Da Antiochia di Siria all'Asia minore, Macedonia, Grecia, Cesarea marittima (anni 49-52: 15,36-18,22) Protagonisti: Paolo, Sila, Timoteo, Aquila e Priscilla, Apollo, Luca (&gt;Prima sezione "noi" 16,9-17) Apollo è citato 2 volte negli Atti degli Apostoli e 8 volte nelle lettere di san Paolo (Atti 18,24; 19,1. 1 Co 1,12; 3,4-6.22; 4,6; 16,12. Tito 3,13)</vt:lpstr>
      <vt:lpstr>Presentazione standard di PowerPoint</vt:lpstr>
      <vt:lpstr>4. Da Cesarea marittima a Malta, Siracusa, Reggio Calabria, Pozzuoli, Foro di Appio, Tre Taverne, fino a Roma  (Anni 60-69: 27,1-28,16) - Protagonisti: Paolo e Luca (&gt;Quarta sezione "noi": 27,1-28,16)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31</cp:revision>
  <dcterms:created xsi:type="dcterms:W3CDTF">2019-07-15T07:28:18Z</dcterms:created>
  <dcterms:modified xsi:type="dcterms:W3CDTF">2020-07-12T14:25:26Z</dcterms:modified>
</cp:coreProperties>
</file>