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71" r:id="rId8"/>
    <p:sldId id="272" r:id="rId9"/>
    <p:sldId id="266" r:id="rId10"/>
    <p:sldId id="259" r:id="rId11"/>
    <p:sldId id="258" r:id="rId12"/>
    <p:sldId id="257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17DA64-D990-49B1-BFCF-08DA3D7B2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347E5E8-AA42-470C-A319-616C79FC90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368133F-D0E1-4636-93F8-B886BCC7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F3C8-4618-438B-B054-846F94AF16AB}" type="datetimeFigureOut">
              <a:rPr lang="it-IT" smtClean="0"/>
              <a:t>19/05/2021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947FDE3-D881-4436-86DE-CC342FB4D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E8A5FA-B004-4138-B7DE-2ADA2AFCB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B19D-CB72-4978-A77B-D907DA9FE0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3071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3264A0-D5AC-452B-B1F3-1BC966E38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9821E7A-0E2A-4440-A7EC-6B7ED52A8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06BD7EC-D3F7-46F7-8708-B9EF4BFE2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F3C8-4618-438B-B054-846F94AF16AB}" type="datetimeFigureOut">
              <a:rPr lang="it-IT" smtClean="0"/>
              <a:t>19/05/2021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824287C-A53A-4953-AF1E-B42BBB89B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340C211-DFA4-4A55-B2DA-020B56F4B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B19D-CB72-4978-A77B-D907DA9FE0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8623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B03F487-A28B-4251-8F85-7D5B78A18F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630F4D9-34BA-4146-8FB3-AC7DC5811B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F842E31-049B-4100-9A3B-AF931D476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F3C8-4618-438B-B054-846F94AF16AB}" type="datetimeFigureOut">
              <a:rPr lang="it-IT" smtClean="0"/>
              <a:t>19/05/2021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B99F2E3-5742-470E-9350-791EABA58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B411086-0BEF-4606-AD41-33AAAAB63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B19D-CB72-4978-A77B-D907DA9FE0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5288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26EA98-F805-4E99-BB56-DD76FC15A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DDE5DCF-9A51-4E2B-A2DC-1C637FE9F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AAA04A1-968F-46B6-968D-27139CF4C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F3C8-4618-438B-B054-846F94AF16AB}" type="datetimeFigureOut">
              <a:rPr lang="it-IT" smtClean="0"/>
              <a:t>19/05/2021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2BF8BC4-44D9-4773-9F5B-77B7CA2D9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FF59F84-1FF9-4789-B5D9-A4AE74770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B19D-CB72-4978-A77B-D907DA9FE0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2615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362DD2-E5AB-4CF4-ACD3-4FA7975BE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00831F8-A48D-4A9B-9D4F-753415DAB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48E5D35-A1D6-48F7-A752-D08396C2E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F3C8-4618-438B-B054-846F94AF16AB}" type="datetimeFigureOut">
              <a:rPr lang="it-IT" smtClean="0"/>
              <a:t>19/05/2021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F49F40E-AD4A-43E4-961E-1BB1B2A0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D105254-3F2B-49B3-B75F-7639B82A0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B19D-CB72-4978-A77B-D907DA9FE0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5614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75CCC5-2092-43A7-9ACB-1A49E2895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EB4A19F-38AF-4F65-9CFA-930CC3957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384157F-7DD4-4EB4-85E5-C58691422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503B308-EAE8-48F4-928D-FF24F52C8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F3C8-4618-438B-B054-846F94AF16AB}" type="datetimeFigureOut">
              <a:rPr lang="it-IT" smtClean="0"/>
              <a:t>19/05/2021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7E94CF2-222F-4488-A426-A5DE50853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07C7A1B-5030-42C4-AE6E-FD5475ABA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B19D-CB72-4978-A77B-D907DA9FE0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679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B2442F-8802-4323-84EF-19D5958B3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97A7332-2B7D-49C0-ABC4-2BA350EF1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AD38DE8-733C-467E-8D31-A755FB43C7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4DC6FF5-74C4-49CA-843C-AF46210895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001D10E-0F7D-4F18-9146-1A68B6BAE7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2B8E7C4-ADF0-4CBC-8731-0DD5C2298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F3C8-4618-438B-B054-846F94AF16AB}" type="datetimeFigureOut">
              <a:rPr lang="it-IT" smtClean="0"/>
              <a:t>19/05/2021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9C94FB0-B845-4407-9FD3-12E1E8D90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2B9C3BE-8FED-42F2-B6E3-59107B84D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B19D-CB72-4978-A77B-D907DA9FE0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4906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58CFA5-CA01-4D85-A10F-13CFA1B6D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3B65F35-66FA-476C-B2C2-23986DE29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F3C8-4618-438B-B054-846F94AF16AB}" type="datetimeFigureOut">
              <a:rPr lang="it-IT" smtClean="0"/>
              <a:t>19/05/2021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769D409-444F-42FD-AB04-5E8BD9195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D5A9209-1D37-4B59-A20C-F6636B0A5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B19D-CB72-4978-A77B-D907DA9FE0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2185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1E826FE-FBF1-46B4-B9D9-8D2079596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F3C8-4618-438B-B054-846F94AF16AB}" type="datetimeFigureOut">
              <a:rPr lang="it-IT" smtClean="0"/>
              <a:t>19/05/2021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4517ED5-25C6-44E4-8C24-845B371F7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7C816AA-B7B4-4DF8-B2BD-65DFE4C2C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B19D-CB72-4978-A77B-D907DA9FE0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0612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44D755-6F85-4FEF-85D5-D4EAF0706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32D0010-C214-4024-8E38-B76FA39B4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CDB55E2-0F24-40DC-B009-74B34F968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E65C539-DD55-4692-8AB4-9768BACCD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F3C8-4618-438B-B054-846F94AF16AB}" type="datetimeFigureOut">
              <a:rPr lang="it-IT" smtClean="0"/>
              <a:t>19/05/2021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C6D836C-6B1F-45FF-9185-FF918D301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BCE5445-19C4-4879-BCFA-B08C2C1EA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B19D-CB72-4978-A77B-D907DA9FE0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345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232C1A-39E1-4BE4-A3AC-6CC5C1DC8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C8BEC47-5038-4458-AB60-6D82630909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4BBDAED-51E0-460F-922D-3A5F54DAB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F77C0E4-7EB6-4CB7-AA4B-A1DA4B2D8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F3C8-4618-438B-B054-846F94AF16AB}" type="datetimeFigureOut">
              <a:rPr lang="it-IT" smtClean="0"/>
              <a:t>19/05/2021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3A6F042-F341-47A8-A881-8B3FDB635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D66EBC6-4FAB-4CBC-BDF5-6FCBFC91C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B19D-CB72-4978-A77B-D907DA9FE0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2529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B36FEB3-0446-4494-9142-12208FFAD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CDA672C-8670-4B1D-8621-5729C60BCA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786CA3D-DD7D-48BD-AE9C-52E7F18B88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CF3C8-4618-438B-B054-846F94AF16AB}" type="datetimeFigureOut">
              <a:rPr lang="it-IT" smtClean="0"/>
              <a:t>19/05/2021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CEE3772-BE54-456C-A4AB-75914B09C0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F1973B1-B727-47F3-95A1-BF0EEA56DD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8B19D-CB72-4978-A77B-D907DA9FE0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379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478CE4-0FDE-4D32-AF25-8DFED5023E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75900" y="1122363"/>
            <a:ext cx="1816100" cy="2387600"/>
          </a:xfrm>
        </p:spPr>
        <p:txBody>
          <a:bodyPr>
            <a:normAutofit/>
          </a:bodyPr>
          <a:lstStyle/>
          <a:p>
            <a:r>
              <a:rPr lang="it-IT" sz="2000" dirty="0"/>
              <a:t>Aosta, cattedrale </a:t>
            </a:r>
            <a:br>
              <a:rPr lang="it-IT" sz="2000" dirty="0"/>
            </a:br>
            <a:r>
              <a:rPr lang="it-IT" sz="2000" dirty="0"/>
              <a:t>Mosaico, dine del XII secolo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75FB3EF-03F4-48E2-95F8-EA7A9C533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id="{52109788-2815-48F4-B22B-21393E6334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50752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D0323E-4B4E-4814-A3C0-9E17DB45B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200" y="365125"/>
            <a:ext cx="4165600" cy="4130675"/>
          </a:xfrm>
        </p:spPr>
        <p:txBody>
          <a:bodyPr>
            <a:normAutofit/>
          </a:bodyPr>
          <a:lstStyle/>
          <a:p>
            <a:r>
              <a:rPr lang="it-IT" sz="2000" dirty="0"/>
              <a:t>A Luglio prosegue il lavoro nei campi e il contadino compone le fascine.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251B8C04-45EC-4C85-8717-5567F373E4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972300" cy="697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44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7953AA-747D-4D14-BC0D-A8B9D54E3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7400" y="711200"/>
            <a:ext cx="4216400" cy="4991100"/>
          </a:xfrm>
        </p:spPr>
        <p:txBody>
          <a:bodyPr>
            <a:normAutofit/>
          </a:bodyPr>
          <a:lstStyle/>
          <a:p>
            <a:r>
              <a:rPr lang="it-IT" sz="2000" dirty="0"/>
              <a:t>Agosto è il mese della battitura e infatti lo vediamo con l’attrezzo abituale; i chicchi venivano così separati dalla pula e dalla paglia.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4090B3CC-801B-42AF-9040-B402E280DD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1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57C4C6-1B00-4ED0-879F-9CF69BC76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0" y="365125"/>
            <a:ext cx="4191000" cy="5400675"/>
          </a:xfrm>
        </p:spPr>
        <p:txBody>
          <a:bodyPr>
            <a:normAutofit/>
          </a:bodyPr>
          <a:lstStyle/>
          <a:p>
            <a:r>
              <a:rPr lang="it-IT" sz="2000" dirty="0"/>
              <a:t>Arriva Settembre. Il contadino ha appena il tempo di riprendere fiato e già comincia la vendemmia. Qui vediamo il vignaiolo che danza allegramente nella tinozza con le gambe nude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E00B13D6-E844-4091-A542-B1DEC10C09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700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9183F8-80FB-44F7-AFE5-38A30053F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6300" y="365125"/>
            <a:ext cx="4127500" cy="4727575"/>
          </a:xfrm>
        </p:spPr>
        <p:txBody>
          <a:bodyPr>
            <a:normAutofit/>
          </a:bodyPr>
          <a:lstStyle/>
          <a:p>
            <a:r>
              <a:rPr lang="it-IT" sz="2000" dirty="0"/>
              <a:t>Con Novembre occorre prepararsi all’arrivo dell’inverno e il contadino va a fare provvista di legna. Qui lo vediamo tornare a casa con la schiena curva sotto il peso dei rami raccolti.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B081B459-38D8-4293-9589-E7EFE505EB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097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F66980-7320-4506-A788-5447AECF6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7400" y="365125"/>
            <a:ext cx="4216400" cy="5400675"/>
          </a:xfrm>
        </p:spPr>
        <p:txBody>
          <a:bodyPr>
            <a:normAutofit/>
          </a:bodyPr>
          <a:lstStyle/>
          <a:p>
            <a:r>
              <a:rPr lang="it-IT" sz="2000" dirty="0"/>
              <a:t>Ed ecco infine Dicembre. E’ il momento di uccidere il maiale in vista sia dei grassi e festosi banchetti natalizi che delle necessarie scorte domestiche per la brutta stagione. Dal freddo ci si ripara anche coi cibi “giusti”!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4DFD550A-CE5B-41FC-AD74-0CE4F857A4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519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03CB32-CCFE-4B16-A4F5-70A0A7F3B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500" y="365125"/>
            <a:ext cx="4051300" cy="4156075"/>
          </a:xfrm>
        </p:spPr>
        <p:txBody>
          <a:bodyPr>
            <a:normAutofit/>
          </a:bodyPr>
          <a:lstStyle/>
          <a:p>
            <a:r>
              <a:rPr lang="it-IT" sz="2000" dirty="0"/>
              <a:t>A Ottobre torna a soffiare quel vento già freddo di fine autunno; il contadino ha nuovamente indossato il mantello invernale e si appresta alla semina. Il grano riempie il suo grembiule e il braccio si prepara a spargere il seme.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4F8553D7-2208-46F2-8D3A-ACE945E82A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35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F21474-459E-4A57-97AD-FD86E7A9C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0" y="365125"/>
            <a:ext cx="4876800" cy="5349875"/>
          </a:xfrm>
        </p:spPr>
        <p:txBody>
          <a:bodyPr>
            <a:normAutofit fontScale="90000"/>
          </a:bodyPr>
          <a:lstStyle/>
          <a:p>
            <a:r>
              <a:rPr lang="it-IT" sz="2000" dirty="0"/>
              <a:t>Sì, abbiamo ripercorso tutto l’anno. Ma ancora non abbiamo capito “chi è </a:t>
            </a:r>
            <a:r>
              <a:rPr lang="it-IT" sz="2000" dirty="0" err="1"/>
              <a:t>Gion</a:t>
            </a:r>
            <a:r>
              <a:rPr lang="it-IT" sz="2000" dirty="0"/>
              <a:t>”!!</a:t>
            </a:r>
            <a:br>
              <a:rPr lang="it-IT" sz="2000" dirty="0"/>
            </a:br>
            <a:br>
              <a:rPr lang="it-IT" sz="2000" dirty="0"/>
            </a:br>
            <a:r>
              <a:rPr lang="it-IT" sz="2000" dirty="0"/>
              <a:t>Se aguzzata la vista, allora lo noterete. Ma sì, lassù in alto nell’angolo a destra. Eccolo il nostro </a:t>
            </a:r>
            <a:r>
              <a:rPr lang="it-IT" sz="2000" dirty="0" err="1"/>
              <a:t>Gion</a:t>
            </a:r>
            <a:r>
              <a:rPr lang="it-IT" sz="2000" dirty="0"/>
              <a:t> che si sporge curioso ad osservare le umane vicende. Sospeso ad una corda guarda verso l’angolo opposto da cui si affaccia l’amico </a:t>
            </a:r>
            <a:r>
              <a:rPr lang="it-IT" sz="2000" dirty="0" err="1"/>
              <a:t>Fison</a:t>
            </a:r>
            <a:r>
              <a:rPr lang="it-IT" sz="2000" dirty="0"/>
              <a:t>. </a:t>
            </a:r>
            <a:r>
              <a:rPr lang="it-IT" sz="2000" dirty="0" err="1"/>
              <a:t>Gion</a:t>
            </a:r>
            <a:r>
              <a:rPr lang="it-IT" sz="2000" dirty="0"/>
              <a:t> e </a:t>
            </a:r>
            <a:r>
              <a:rPr lang="it-IT" sz="2000" dirty="0" err="1"/>
              <a:t>Fison</a:t>
            </a:r>
            <a:r>
              <a:rPr lang="it-IT" sz="2000" dirty="0"/>
              <a:t>, insieme ai ben più noti Tigri ed Eufrate, sono gli altri due fiumi del Paradiso terrestre. </a:t>
            </a:r>
            <a:r>
              <a:rPr lang="it-IT" sz="2000" dirty="0" err="1"/>
              <a:t>Gion</a:t>
            </a:r>
            <a:r>
              <a:rPr lang="it-IT" sz="2000" dirty="0"/>
              <a:t> (anche chiamato </a:t>
            </a:r>
            <a:r>
              <a:rPr lang="it-IT" sz="2000" dirty="0" err="1"/>
              <a:t>Geone</a:t>
            </a:r>
            <a:r>
              <a:rPr lang="it-IT" sz="2000" dirty="0"/>
              <a:t> o Ghione) è stato interpretato come il Nilo, mentre </a:t>
            </a:r>
            <a:r>
              <a:rPr lang="it-IT" sz="2000" dirty="0" err="1"/>
              <a:t>Fison</a:t>
            </a:r>
            <a:r>
              <a:rPr lang="it-IT" sz="2000" dirty="0"/>
              <a:t>, qui rappresentato mentre porge una brocca, dovrebbe essere il Gange o l’Indo.</a:t>
            </a:r>
            <a:br>
              <a:rPr lang="it-IT" sz="2000" dirty="0"/>
            </a:br>
            <a:br>
              <a:rPr lang="it-IT" sz="2000" dirty="0"/>
            </a:br>
            <a:r>
              <a:rPr lang="it-IT" sz="2000" dirty="0"/>
              <a:t>Ecco chi è </a:t>
            </a:r>
            <a:r>
              <a:rPr lang="it-IT" sz="2000" dirty="0" err="1"/>
              <a:t>Gion</a:t>
            </a:r>
            <a:r>
              <a:rPr lang="it-IT" sz="2000" dirty="0"/>
              <a:t>! Dal folto dell’Eden sgorga portando la vita. Quella che poi ogni Uomo, sorvegliato da Dio, vive anno dopo anno nella speranza dell’altra vita, quella eterna…appunto.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57A197CA-5C3F-4A72-B6E7-5C5AC8A48D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75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5BA1C6-6856-45B7-8B2D-B2F7A4F85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0" y="365125"/>
            <a:ext cx="4241800" cy="1325563"/>
          </a:xfrm>
        </p:spPr>
        <p:txBody>
          <a:bodyPr>
            <a:normAutofit fontScale="90000"/>
          </a:bodyPr>
          <a:lstStyle/>
          <a:p>
            <a:r>
              <a:rPr lang="it-IT" sz="2000" dirty="0"/>
              <a:t>Gennaio. </a:t>
            </a:r>
            <a:r>
              <a:rPr lang="it-IT" sz="2000" dirty="0" err="1"/>
              <a:t>Ianuarius</a:t>
            </a:r>
            <a:r>
              <a:rPr lang="it-IT" sz="2000" dirty="0"/>
              <a:t> è raffigurato come il dio romano Giano: bifronte, rivolto tanto al vecchio quanto al nuovo; per una porta che si chiude, ce n’è un’altra che si apre.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584558AA-4210-40F3-819E-E556AFC20B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168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83E11B-07CB-498D-8BDC-0F5BA1FD0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0" y="365125"/>
            <a:ext cx="4305300" cy="3952875"/>
          </a:xfrm>
        </p:spPr>
        <p:txBody>
          <a:bodyPr>
            <a:normAutofit/>
          </a:bodyPr>
          <a:lstStyle/>
          <a:p>
            <a:r>
              <a:rPr lang="it-IT" sz="2000" dirty="0" err="1"/>
              <a:t>Februarius</a:t>
            </a:r>
            <a:r>
              <a:rPr lang="it-IT" sz="2000" dirty="0"/>
              <a:t> ci ricorda che il clima è ancora rigido e che è preferibile dare la priorità alle attività domestiche; una donna si scalda davanti al fuoco acceso. Febbraio, mese del fuoco, della Candelora, della prima tanto attesa luce di primavera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D0C97A79-CC8E-4358-AEF8-FD4617D3C3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3025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336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B0EDA8-5EA8-4999-BED4-F3307E5B5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0" y="365125"/>
            <a:ext cx="4305300" cy="3673475"/>
          </a:xfrm>
        </p:spPr>
        <p:txBody>
          <a:bodyPr>
            <a:normAutofit/>
          </a:bodyPr>
          <a:lstStyle/>
          <a:p>
            <a:r>
              <a:rPr lang="it-IT" sz="2000" dirty="0"/>
              <a:t>E arriva Marzo. Si torna in campagna per dedicarsi alla potatura e alla cura della vigna. Tuttavia, poiché il vento è freddo e il clima mutevole, il contadino indossa ancora il caldo mantello invernale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B92FF7FE-4612-432E-A585-81EE477052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625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EF7465-5614-4654-BFCC-FC1F1EEA2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0" y="365125"/>
            <a:ext cx="4191000" cy="4714875"/>
          </a:xfrm>
        </p:spPr>
        <p:txBody>
          <a:bodyPr>
            <a:normAutofit/>
          </a:bodyPr>
          <a:lstStyle/>
          <a:p>
            <a:r>
              <a:rPr lang="it-IT" sz="2000" dirty="0"/>
              <a:t>Aprile, il mese preferito dall’uomo medievale, riempie i prati di fiori invitando a stare più tempo all’aperto godendo del canto degli uccellini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B7CBEE37-AAE1-4843-804C-056EBD11D8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777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073C68-0B16-4868-900A-708414A9B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0" y="365125"/>
            <a:ext cx="4152900" cy="5324475"/>
          </a:xfrm>
        </p:spPr>
        <p:txBody>
          <a:bodyPr>
            <a:normAutofit/>
          </a:bodyPr>
          <a:lstStyle/>
          <a:p>
            <a:r>
              <a:rPr lang="it-IT" sz="2000" dirty="0"/>
              <a:t>A Maggio si può uscire a cavallo e il signore può finalmente tornare a dedicarsi alla caccia.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D04BC931-860E-48FA-82E6-93FAD234CE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91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AD76A0-2825-4915-9C0F-051D36D17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EB1D6596-5EF7-4822-90C3-408BC1B1A3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3240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585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A1CF8B-3349-4374-8432-6E7D23B76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3AEFEF65-0884-4A12-805C-15CC9F90FC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171700" y="-1282700"/>
            <a:ext cx="17807002" cy="1143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574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8B64EB-EE66-48F9-8B40-738D5F0E0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6300" y="365125"/>
            <a:ext cx="4127500" cy="4244975"/>
          </a:xfrm>
        </p:spPr>
        <p:txBody>
          <a:bodyPr>
            <a:normAutofit/>
          </a:bodyPr>
          <a:lstStyle/>
          <a:p>
            <a:r>
              <a:rPr lang="it-IT" sz="2000" dirty="0"/>
              <a:t>In Giugno si falciano i prati; l’11 del mese, San Barnaba, tradizionalmente si avviava questa attività. E qui vediamo il contadino che conficca con vigore la sua falce nel folto dell’erba. E’ estate.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DD4AE4A6-E135-41AF-A3AF-7A3C44AC38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5614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559</Words>
  <Application>Microsoft Office PowerPoint</Application>
  <PresentationFormat>Widescreen</PresentationFormat>
  <Paragraphs>14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di Office</vt:lpstr>
      <vt:lpstr>Aosta, cattedrale  Mosaico, dine del XII secolo</vt:lpstr>
      <vt:lpstr>Gennaio. Ianuarius è raffigurato come il dio romano Giano: bifronte, rivolto tanto al vecchio quanto al nuovo; per una porta che si chiude, ce n’è un’altra che si apre.</vt:lpstr>
      <vt:lpstr>Februarius ci ricorda che il clima è ancora rigido e che è preferibile dare la priorità alle attività domestiche; una donna si scalda davanti al fuoco acceso. Febbraio, mese del fuoco, della Candelora, della prima tanto attesa luce di primavera</vt:lpstr>
      <vt:lpstr>E arriva Marzo. Si torna in campagna per dedicarsi alla potatura e alla cura della vigna. Tuttavia, poiché il vento è freddo e il clima mutevole, il contadino indossa ancora il caldo mantello invernale</vt:lpstr>
      <vt:lpstr>Aprile, il mese preferito dall’uomo medievale, riempie i prati di fiori invitando a stare più tempo all’aperto godendo del canto degli uccellini</vt:lpstr>
      <vt:lpstr>A Maggio si può uscire a cavallo e il signore può finalmente tornare a dedicarsi alla caccia.</vt:lpstr>
      <vt:lpstr>Presentazione standard di PowerPoint</vt:lpstr>
      <vt:lpstr>Presentazione standard di PowerPoint</vt:lpstr>
      <vt:lpstr>In Giugno si falciano i prati; l’11 del mese, San Barnaba, tradizionalmente si avviava questa attività. E qui vediamo il contadino che conficca con vigore la sua falce nel folto dell’erba. E’ estate.</vt:lpstr>
      <vt:lpstr>A Luglio prosegue il lavoro nei campi e il contadino compone le fascine.</vt:lpstr>
      <vt:lpstr>Agosto è il mese della battitura e infatti lo vediamo con l’attrezzo abituale; i chicchi venivano così separati dalla pula e dalla paglia.</vt:lpstr>
      <vt:lpstr>Arriva Settembre. Il contadino ha appena il tempo di riprendere fiato e già comincia la vendemmia. Qui vediamo il vignaiolo che danza allegramente nella tinozza con le gambe nude</vt:lpstr>
      <vt:lpstr>Con Novembre occorre prepararsi all’arrivo dell’inverno e il contadino va a fare provvista di legna. Qui lo vediamo tornare a casa con la schiena curva sotto il peso dei rami raccolti.</vt:lpstr>
      <vt:lpstr>Ed ecco infine Dicembre. E’ il momento di uccidere il maiale in vista sia dei grassi e festosi banchetti natalizi che delle necessarie scorte domestiche per la brutta stagione. Dal freddo ci si ripara anche coi cibi “giusti”!</vt:lpstr>
      <vt:lpstr>A Ottobre torna a soffiare quel vento già freddo di fine autunno; il contadino ha nuovamente indossato il mantello invernale e si appresta alla semina. Il grano riempie il suo grembiule e il braccio si prepara a spargere il seme.</vt:lpstr>
      <vt:lpstr>Sì, abbiamo ripercorso tutto l’anno. Ma ancora non abbiamo capito “chi è Gion”!!  Se aguzzata la vista, allora lo noterete. Ma sì, lassù in alto nell’angolo a destra. Eccolo il nostro Gion che si sporge curioso ad osservare le umane vicende. Sospeso ad una corda guarda verso l’angolo opposto da cui si affaccia l’amico Fison. Gion e Fison, insieme ai ben più noti Tigri ed Eufrate, sono gli altri due fiumi del Paradiso terrestre. Gion (anche chiamato Geone o Ghione) è stato interpretato come il Nilo, mentre Fison, qui rappresentato mentre porge una brocca, dovrebbe essere il Gange o l’Indo.  Ecco chi è Gion! Dal folto dell’Eden sgorga portando la vita. Quella che poi ogni Uomo, sorvegliato da Dio, vive anno dopo anno nella speranza dell’altra vita, quella eterna…appunto.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Aosta, cattedrale  Mosaico, dine del XII secolo</dc:title>
  <dc:creator>Secondo Brunelli</dc:creator>
  <cp:lastModifiedBy>Secondo Brunelli</cp:lastModifiedBy>
  <cp:revision>6</cp:revision>
  <dcterms:created xsi:type="dcterms:W3CDTF">2021-05-19T21:46:07Z</dcterms:created>
  <dcterms:modified xsi:type="dcterms:W3CDTF">2021-05-19T22:39:06Z</dcterms:modified>
</cp:coreProperties>
</file>